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72" r:id="rId4"/>
    <p:sldId id="271" r:id="rId5"/>
    <p:sldId id="270" r:id="rId6"/>
    <p:sldId id="282" r:id="rId7"/>
    <p:sldId id="269" r:id="rId8"/>
    <p:sldId id="268" r:id="rId9"/>
    <p:sldId id="275" r:id="rId10"/>
    <p:sldId id="274" r:id="rId11"/>
    <p:sldId id="267" r:id="rId12"/>
    <p:sldId id="266" r:id="rId13"/>
    <p:sldId id="281" r:id="rId14"/>
    <p:sldId id="264" r:id="rId15"/>
    <p:sldId id="263" r:id="rId16"/>
    <p:sldId id="262" r:id="rId17"/>
    <p:sldId id="283" r:id="rId18"/>
    <p:sldId id="284" r:id="rId19"/>
    <p:sldId id="261" r:id="rId20"/>
    <p:sldId id="260" r:id="rId21"/>
    <p:sldId id="259" r:id="rId22"/>
    <p:sldId id="258" r:id="rId23"/>
    <p:sldId id="257" r:id="rId24"/>
    <p:sldId id="276" r:id="rId25"/>
    <p:sldId id="277" r:id="rId26"/>
    <p:sldId id="279" r:id="rId27"/>
    <p:sldId id="278"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5CAE9-5955-460A-A8F1-8C01CE461084}"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264730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5CAE9-5955-460A-A8F1-8C01CE461084}"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106347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5CAE9-5955-460A-A8F1-8C01CE461084}"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188649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5CAE9-5955-460A-A8F1-8C01CE461084}"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74475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5CAE9-5955-460A-A8F1-8C01CE461084}"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143605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5CAE9-5955-460A-A8F1-8C01CE461084}"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350187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5CAE9-5955-460A-A8F1-8C01CE461084}"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106866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5CAE9-5955-460A-A8F1-8C01CE461084}"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357637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5CAE9-5955-460A-A8F1-8C01CE461084}"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105717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5CAE9-5955-460A-A8F1-8C01CE461084}"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360382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5CAE9-5955-460A-A8F1-8C01CE461084}"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D179E-DB20-4B27-B6BF-D9CAC699B2BA}" type="slidenum">
              <a:rPr lang="en-US" smtClean="0"/>
              <a:t>‹#›</a:t>
            </a:fld>
            <a:endParaRPr lang="en-US"/>
          </a:p>
        </p:txBody>
      </p:sp>
    </p:spTree>
    <p:extLst>
      <p:ext uri="{BB962C8B-B14F-4D97-AF65-F5344CB8AC3E}">
        <p14:creationId xmlns:p14="http://schemas.microsoft.com/office/powerpoint/2010/main" val="261647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5CAE9-5955-460A-A8F1-8C01CE461084}" type="datetimeFigureOut">
              <a:rPr lang="en-US" smtClean="0"/>
              <a:t>4/4/2017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D179E-DB20-4B27-B6BF-D9CAC699B2BA}" type="slidenum">
              <a:rPr lang="en-US" smtClean="0"/>
              <a:t>‹#›</a:t>
            </a:fld>
            <a:endParaRPr lang="en-US"/>
          </a:p>
        </p:txBody>
      </p:sp>
    </p:spTree>
    <p:extLst>
      <p:ext uri="{BB962C8B-B14F-4D97-AF65-F5344CB8AC3E}">
        <p14:creationId xmlns:p14="http://schemas.microsoft.com/office/powerpoint/2010/main" val="247114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mSO9pMWQjA"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2kx549Mf0" TargetMode="External"/><Relationship Id="rId2" Type="http://schemas.openxmlformats.org/officeDocument/2006/relationships/hyperlink" Target="https://www.youtube.com/watch?v=hc2XGHA7NK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MKvxJ-Js3A" TargetMode="External"/><Relationship Id="rId7" Type="http://schemas.openxmlformats.org/officeDocument/2006/relationships/image" Target="../media/image25.jpeg"/><Relationship Id="rId2" Type="http://schemas.openxmlformats.org/officeDocument/2006/relationships/hyperlink" Target="https://www.youtube.com/watch?v=YeFzeNAHEhU" TargetMode="Externa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0ki3Jb5oiQ" TargetMode="Externa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www.youtube.com/watch?v=oozJpVGNk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hyperlink" Target="https://www.youtube.com/watch?v=n2EvZ8cYcC8" TargetMode="External"/><Relationship Id="rId5" Type="http://schemas.openxmlformats.org/officeDocument/2006/relationships/hyperlink" Target="https://www.youtube.com/watch?v=2f2k6iDFCL4"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youtube.com/watch?v=O1uvpakorog" TargetMode="Externa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hyperlink" Target="https://www.youtube.com/watch?v=l2TQ8a4LK3A" TargetMode="Externa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ikitravel.org/upload/shared/d/d7/Map_of_Middle_East.sv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s://www.youtube.com/watch?v=vLgFQF28zQU"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s://www.youtube.com/watch?v=-6Rt1a1xII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onservativeamericanvet.files.wordpress.com/2009/01/reagan-w-flag.jpg" TargetMode="External"/><Relationship Id="rId1" Type="http://schemas.openxmlformats.org/officeDocument/2006/relationships/slideLayout" Target="../slideLayouts/slideLayout7.xml"/><Relationship Id="rId4" Type="http://schemas.openxmlformats.org/officeDocument/2006/relationships/hyperlink" Target="https://www.youtube.com/watch?v=KzmrxK3BOS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youtube.com/watch?v=XBi-rFFkot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587136"/>
          </a:xfrm>
          <a:prstGeom prst="rect">
            <a:avLst/>
          </a:prstGeom>
        </p:spPr>
        <p:txBody>
          <a:bodyPr wrap="square">
            <a:spAutoFit/>
          </a:bodyPr>
          <a:lstStyle/>
          <a:p>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Topic 16: A Global Superpower Facing Change (1975-2000)</a:t>
            </a:r>
            <a:endParaRPr lang="en-US" sz="2400" dirty="0" smtClean="0">
              <a:effectLst/>
              <a:latin typeface="Times New Roman" panose="02020603050405020304" pitchFamily="18" charset="0"/>
              <a:ea typeface="MS Mincho" panose="02020609040205080304" pitchFamily="49" charset="-128"/>
            </a:endParaRPr>
          </a:p>
          <a:p>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t>
            </a:r>
            <a:endParaRPr lang="en-US" sz="2400" dirty="0" smtClean="0">
              <a:effectLst/>
              <a:latin typeface="Times New Roman" panose="02020603050405020304" pitchFamily="18" charset="0"/>
              <a:ea typeface="MS Mincho" panose="02020609040205080304" pitchFamily="49" charset="-128"/>
            </a:endParaRPr>
          </a:p>
          <a:p>
            <a:pPr>
              <a:lnSpc>
                <a:spcPct val="130000"/>
              </a:lnSpc>
            </a:pPr>
            <a:r>
              <a:rPr lang="en-US" sz="2400" b="1" dirty="0" smtClean="0">
                <a:effectLst/>
                <a:latin typeface="Comic Sans MS" panose="030F0702030302020204" pitchFamily="66" charset="0"/>
                <a:ea typeface="MS Mincho" panose="02020609040205080304" pitchFamily="49" charset="-128"/>
              </a:rPr>
              <a:t>16.1: The Conservative Revolution    pp. 860-869</a:t>
            </a:r>
            <a:endParaRPr lang="en-US" sz="2400" dirty="0" smtClean="0">
              <a:effectLst/>
              <a:latin typeface="Times New Roman" panose="02020603050405020304" pitchFamily="18" charset="0"/>
              <a:ea typeface="MS Mincho" panose="02020609040205080304" pitchFamily="49" charset="-128"/>
            </a:endParaRPr>
          </a:p>
          <a:p>
            <a:pPr>
              <a:lnSpc>
                <a:spcPct val="130000"/>
              </a:lnSpc>
            </a:pPr>
            <a:endParaRPr lang="en-US" sz="12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 Jimmy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Carter</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won the Presidential election in 1976.</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High inflation during Carter’s Presidency- cut government spending</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Defended basic human rights- Helsinki Agreement</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No aid to countries that violated human rights</a:t>
            </a:r>
            <a:endParaRPr lang="en-US" sz="2400" dirty="0">
              <a:effectLst/>
              <a:latin typeface="Times New Roman" panose="02020603050405020304" pitchFamily="18" charset="0"/>
              <a:ea typeface="MS Mincho" panose="02020609040205080304" pitchFamily="49" charset="-128"/>
            </a:endParaRPr>
          </a:p>
        </p:txBody>
      </p:sp>
      <p:pic>
        <p:nvPicPr>
          <p:cNvPr id="1026"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7176" y="2690956"/>
            <a:ext cx="3119719" cy="3832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6608" y="4870644"/>
            <a:ext cx="5192383" cy="646331"/>
          </a:xfrm>
          <a:prstGeom prst="rect">
            <a:avLst/>
          </a:prstGeom>
        </p:spPr>
        <p:txBody>
          <a:bodyPr wrap="none">
            <a:spAutoFit/>
          </a:bodyPr>
          <a:lstStyle/>
          <a:p>
            <a:r>
              <a:rPr lang="en-US" dirty="0" smtClean="0">
                <a:hlinkClick r:id="rId3"/>
              </a:rPr>
              <a:t>https://www.youtube.com/watch?v=TmSO9pMWQjA</a:t>
            </a:r>
            <a:endParaRPr lang="en-US" dirty="0" smtClean="0"/>
          </a:p>
          <a:p>
            <a:r>
              <a:rPr lang="en-US" dirty="0" smtClean="0"/>
              <a:t>Carter presidency 1 ½ min</a:t>
            </a:r>
            <a:endParaRPr lang="en-US" dirty="0"/>
          </a:p>
        </p:txBody>
      </p:sp>
    </p:spTree>
    <p:extLst>
      <p:ext uri="{BB962C8B-B14F-4D97-AF65-F5344CB8AC3E}">
        <p14:creationId xmlns:p14="http://schemas.microsoft.com/office/powerpoint/2010/main" val="1245604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114670"/>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II. Economic problems in the Soviet Union- little money and goods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Mikhail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Gorbachev</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backed glasnost- speaking openly</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US and Soviet summit meetings- agreed to dismantle short and medium range 		missiles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Communist Party only legal party in Soviet Union</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D. Eastern Europe wanted democratic reforms- Soviet Union losing power</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E. 1989 Poland has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free</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elections- first in 50 years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F. One by one communist governments in Eastern Europe falls- Czechoslovakia, 			Hungary, Bulgaria, Albania, then Romania</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G. Nov. 1989 the Berlin Wall falls- </a:t>
            </a:r>
            <a:r>
              <a:rPr lang="en-US" sz="2400" b="1" u="sng"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Germany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reunites in 1990- joins NATO</a:t>
            </a:r>
            <a:endParaRPr lang="en-US" sz="2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009187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81610"/>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III. Soviet Union was 15 different republics under the communist control of Moscow</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Gorbachev weakened, resigns in late 1991</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15</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new countries emerge from the former Soviet Union</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Soviet Union has to rebuild a free market economy- Boris Yeltsin is elected as 			Russian leader</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D. Democratic countries emerge in former Soviet controlled areas- many join 			NATO later</a:t>
            </a:r>
          </a:p>
          <a:p>
            <a:pPr>
              <a:lnSpc>
                <a:spcPct val="130000"/>
              </a:lnSpc>
              <a:spcAft>
                <a:spcPts val="300"/>
              </a:spcAft>
            </a:pPr>
            <a:endParaRPr lang="en-US" sz="1200" dirty="0">
              <a:latin typeface="Arial" panose="020B0604020202020204" pitchFamily="34" charset="0"/>
              <a:ea typeface="MS Mincho" panose="02020609040205080304" pitchFamily="49" charset="-128"/>
              <a:cs typeface="Times New Roman" panose="02020603050405020304" pitchFamily="18" charset="0"/>
            </a:endParaRPr>
          </a:p>
          <a:p>
            <a:r>
              <a:rPr lang="en-US" sz="2400" dirty="0">
                <a:latin typeface="Arial" panose="020B0604020202020204" pitchFamily="34" charset="0"/>
                <a:cs typeface="Arial" panose="020B0604020202020204" pitchFamily="34" charset="0"/>
              </a:rPr>
              <a:t>IV. The Aftermath of the Cold War- from 1946-1990 US spent </a:t>
            </a:r>
            <a:r>
              <a:rPr lang="en-US" sz="2400" b="1" u="sng" dirty="0">
                <a:solidFill>
                  <a:srgbClr val="C00000"/>
                </a:solidFill>
                <a:latin typeface="Arial" panose="020B0604020202020204" pitchFamily="34" charset="0"/>
                <a:cs typeface="Arial" panose="020B0604020202020204" pitchFamily="34" charset="0"/>
              </a:rPr>
              <a:t>$6 trillion </a:t>
            </a: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defense</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 Clinton spent less on </a:t>
            </a:r>
            <a:r>
              <a:rPr lang="en-US" sz="2400" dirty="0" smtClean="0">
                <a:latin typeface="Arial" panose="020B0604020202020204" pitchFamily="34" charset="0"/>
                <a:cs typeface="Arial" panose="020B0604020202020204" pitchFamily="34" charset="0"/>
              </a:rPr>
              <a:t>military</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B. US thought they were free from </a:t>
            </a:r>
            <a:r>
              <a:rPr lang="en-US" sz="2400" b="1" u="sng" dirty="0" smtClean="0">
                <a:solidFill>
                  <a:srgbClr val="FF0000"/>
                </a:solidFill>
                <a:latin typeface="Arial" panose="020B0604020202020204" pitchFamily="34" charset="0"/>
                <a:cs typeface="Arial" panose="020B0604020202020204" pitchFamily="34" charset="0"/>
              </a:rPr>
              <a:t>external</a:t>
            </a:r>
            <a:r>
              <a:rPr lang="en-US" sz="2400" dirty="0" smtClean="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threats</a:t>
            </a:r>
          </a:p>
          <a:p>
            <a:pPr>
              <a:lnSpc>
                <a:spcPct val="130000"/>
              </a:lnSpc>
              <a:spcAft>
                <a:spcPts val="300"/>
              </a:spcAft>
            </a:pPr>
            <a:endParaRPr lang="en-US" sz="2400" dirty="0">
              <a:effectLst/>
              <a:latin typeface="Times New Roman" panose="02020603050405020304" pitchFamily="18" charset="0"/>
              <a:ea typeface="MS Mincho" panose="02020609040205080304" pitchFamily="49" charset="-128"/>
            </a:endParaRPr>
          </a:p>
        </p:txBody>
      </p:sp>
      <p:sp>
        <p:nvSpPr>
          <p:cNvPr id="3" name="Rectangle 2"/>
          <p:cNvSpPr/>
          <p:nvPr/>
        </p:nvSpPr>
        <p:spPr>
          <a:xfrm>
            <a:off x="134818" y="5380672"/>
            <a:ext cx="5037469" cy="1477328"/>
          </a:xfrm>
          <a:prstGeom prst="rect">
            <a:avLst/>
          </a:prstGeom>
        </p:spPr>
        <p:txBody>
          <a:bodyPr wrap="none">
            <a:spAutoFit/>
          </a:bodyPr>
          <a:lstStyle/>
          <a:p>
            <a:r>
              <a:rPr lang="en-US" dirty="0">
                <a:hlinkClick r:id="rId2"/>
              </a:rPr>
              <a:t>https://</a:t>
            </a:r>
            <a:r>
              <a:rPr lang="en-US" dirty="0" smtClean="0">
                <a:hlinkClick r:id="rId2"/>
              </a:rPr>
              <a:t>www.youtube.com/watch?v=hc2XGHA7NK4</a:t>
            </a:r>
            <a:endParaRPr lang="en-US" dirty="0" smtClean="0"/>
          </a:p>
          <a:p>
            <a:r>
              <a:rPr lang="en-US" dirty="0" smtClean="0"/>
              <a:t>Fall of Communism in Eastern Europe 6 min.</a:t>
            </a:r>
          </a:p>
          <a:p>
            <a:r>
              <a:rPr lang="en-US" dirty="0">
                <a:hlinkClick r:id="rId3"/>
              </a:rPr>
              <a:t>https://</a:t>
            </a:r>
            <a:r>
              <a:rPr lang="en-US" dirty="0" smtClean="0">
                <a:hlinkClick r:id="rId3"/>
              </a:rPr>
              <a:t>www.youtube.com/watch?v=j-2kx549Mf0</a:t>
            </a:r>
            <a:endParaRPr lang="en-US" dirty="0" smtClean="0"/>
          </a:p>
          <a:p>
            <a:r>
              <a:rPr lang="en-US" dirty="0" smtClean="0"/>
              <a:t>Fall of Communism in Soviet Union 7 min.</a:t>
            </a:r>
          </a:p>
          <a:p>
            <a:endParaRPr lang="en-US" dirty="0"/>
          </a:p>
        </p:txBody>
      </p:sp>
    </p:spTree>
    <p:extLst>
      <p:ext uri="{BB962C8B-B14F-4D97-AF65-F5344CB8AC3E}">
        <p14:creationId xmlns:p14="http://schemas.microsoft.com/office/powerpoint/2010/main" val="420692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map of soviet union and new rus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39" y="180322"/>
            <a:ext cx="10440707" cy="629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6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khail gorba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28" y="0"/>
            <a:ext cx="5238750" cy="3771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ris yelt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305" y="0"/>
            <a:ext cx="5709700" cy="3219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9419" y="3771901"/>
            <a:ext cx="11411253" cy="1200329"/>
          </a:xfrm>
          <a:prstGeom prst="rect">
            <a:avLst/>
          </a:prstGeom>
          <a:noFill/>
        </p:spPr>
        <p:txBody>
          <a:bodyPr wrap="square" rtlCol="0">
            <a:spAutoFit/>
          </a:bodyPr>
          <a:lstStyle/>
          <a:p>
            <a:r>
              <a:rPr lang="en-US" sz="2400" dirty="0" smtClean="0">
                <a:latin typeface="Aharoni" panose="02010803020104030203" pitchFamily="2" charset="-79"/>
                <a:cs typeface="Aharoni" panose="02010803020104030203" pitchFamily="2" charset="-79"/>
              </a:rPr>
              <a:t>Mikhail Gorbachev- last communist	     Boris Yeltsin- first noncommunist </a:t>
            </a:r>
          </a:p>
          <a:p>
            <a:r>
              <a:rPr lang="en-US" sz="2400" dirty="0">
                <a:latin typeface="Aharoni" panose="02010803020104030203" pitchFamily="2" charset="-79"/>
                <a:cs typeface="Aharoni" panose="02010803020104030203" pitchFamily="2" charset="-79"/>
              </a:rPr>
              <a:t> </a:t>
            </a:r>
            <a:r>
              <a:rPr lang="en-US" sz="2400" dirty="0" smtClean="0">
                <a:latin typeface="Aharoni" panose="02010803020104030203" pitchFamily="2" charset="-79"/>
                <a:cs typeface="Aharoni" panose="02010803020104030203" pitchFamily="2" charset="-79"/>
              </a:rPr>
              <a:t>       Leader of the Soviet Union				Leader of Russia					</a:t>
            </a:r>
            <a:endParaRPr lang="en-US" sz="2400" dirty="0">
              <a:latin typeface="Aharoni" panose="02010803020104030203" pitchFamily="2" charset="-79"/>
              <a:cs typeface="Aharoni" panose="02010803020104030203" pitchFamily="2" charset="-79"/>
            </a:endParaRPr>
          </a:p>
        </p:txBody>
      </p:sp>
      <p:pic>
        <p:nvPicPr>
          <p:cNvPr id="1030" name="Picture 6" descr="Image result for boris yelt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845" y="4574719"/>
            <a:ext cx="3291355" cy="237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58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999254"/>
          </a:xfrm>
          <a:prstGeom prst="rect">
            <a:avLst/>
          </a:prstGeom>
        </p:spPr>
        <p:txBody>
          <a:bodyPr wrap="square">
            <a:spAutoFit/>
          </a:bodyPr>
          <a:lstStyle/>
          <a:p>
            <a:pPr>
              <a:lnSpc>
                <a:spcPct val="130000"/>
              </a:lnSpc>
              <a:spcAft>
                <a:spcPts val="300"/>
              </a:spcAft>
            </a:pPr>
            <a:r>
              <a:rPr lang="en-US" sz="2400" b="1" dirty="0" smtClean="0">
                <a:effectLst/>
                <a:latin typeface="Comic Sans MS" panose="030F0702030302020204" pitchFamily="66" charset="0"/>
                <a:ea typeface="MS Mincho" panose="02020609040205080304" pitchFamily="49" charset="-128"/>
              </a:rPr>
              <a:t>6.3 Regional Conflicts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 The US and Soviet Union agreed to reduced nuclear weapons-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START-</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Nations   	refused to sign the Nuclear Nonproliferation Treaty- Israel, India, and Pakistan  	have nuclear weapons- Pakistan shared nuclear information with North Korea</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II. Democracy reforms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The Philippines elected female president, Corazon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Aquino</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in 1986, after US 			backed dictator Ferdinand Marcos fled (he was anticommunist).</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Tiananmen</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Square Protests in China in May- June 1989- Students staged a 			pro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democracy</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demonstration in Beijing. The Army squashed it- hundreds 		were killed and thousands sent to prison.</a:t>
            </a:r>
            <a:endParaRPr lang="en-US" sz="2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544004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882" y="5657671"/>
            <a:ext cx="6096000" cy="1200329"/>
          </a:xfrm>
          <a:prstGeom prst="rect">
            <a:avLst/>
          </a:prstGeom>
        </p:spPr>
        <p:txBody>
          <a:bodyPr>
            <a:spAutoFit/>
          </a:bodyPr>
          <a:lstStyle/>
          <a:p>
            <a:pPr>
              <a:spcBef>
                <a:spcPct val="0"/>
              </a:spcBef>
              <a:buFontTx/>
              <a:buNone/>
            </a:pPr>
            <a:r>
              <a:rPr lang="en-US" altLang="en-US" dirty="0">
                <a:hlinkClick r:id="rId2"/>
              </a:rPr>
              <a:t>https://www.youtube.com/watch?v=YeFzeNAHEhU</a:t>
            </a:r>
            <a:endParaRPr lang="en-US" altLang="en-US" dirty="0"/>
          </a:p>
          <a:p>
            <a:pPr>
              <a:spcBef>
                <a:spcPct val="0"/>
              </a:spcBef>
              <a:buFontTx/>
              <a:buNone/>
            </a:pPr>
            <a:r>
              <a:rPr lang="en-US" altLang="en-US" dirty="0"/>
              <a:t>Tiananmen square massacre  2.50 min</a:t>
            </a:r>
          </a:p>
          <a:p>
            <a:pPr>
              <a:spcBef>
                <a:spcPct val="0"/>
              </a:spcBef>
              <a:buFontTx/>
              <a:buNone/>
            </a:pPr>
            <a:r>
              <a:rPr lang="en-US" altLang="en-US" dirty="0">
                <a:hlinkClick r:id="rId3"/>
              </a:rPr>
              <a:t>https://www.youtube.com/watch?v=kMKvxJ-Js3A</a:t>
            </a:r>
            <a:endParaRPr lang="en-US" altLang="en-US" dirty="0"/>
          </a:p>
          <a:p>
            <a:pPr>
              <a:spcBef>
                <a:spcPct val="0"/>
              </a:spcBef>
              <a:buFontTx/>
              <a:buNone/>
            </a:pPr>
            <a:r>
              <a:rPr lang="en-US" altLang="en-US" dirty="0"/>
              <a:t>BBC news Tiananmen protests 3.37 min</a:t>
            </a:r>
          </a:p>
        </p:txBody>
      </p:sp>
      <p:pic>
        <p:nvPicPr>
          <p:cNvPr id="3" name="Picture 8" descr="tiananmensquaretan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6" y="1557280"/>
            <a:ext cx="6263528" cy="416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tiananmen%20squ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30" y="3860772"/>
            <a:ext cx="4504951" cy="28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Image result for tiananmen square massacre victim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882" y="37096"/>
            <a:ext cx="2018099" cy="254441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n May 19, 1989, protesting students gathered during a demonstration on Tiananmen Square in Bejing, China. 26 years ago, the protests widened in China's capital but were eventually beaten down violently. (Photo: Edgar Bauer/dpa/picture-alliance/News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6632" y="295576"/>
            <a:ext cx="6005368" cy="3119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5627" y="50284"/>
            <a:ext cx="4077901" cy="1631216"/>
          </a:xfrm>
          <a:prstGeom prst="rect">
            <a:avLst/>
          </a:prstGeom>
          <a:noFill/>
        </p:spPr>
        <p:txBody>
          <a:bodyPr wrap="square" rtlCol="0">
            <a:spAutoFit/>
          </a:bodyPr>
          <a:lstStyle/>
          <a:p>
            <a:r>
              <a:rPr lang="en-US" sz="2000" dirty="0" smtClean="0"/>
              <a:t>Tiananmen Square protests began May 19, 1989- June 3-4 1989 government sent to stop protests- hundreds were killed, 10’s of thousands jailed.</a:t>
            </a:r>
            <a:endParaRPr lang="en-US" sz="2000" dirty="0"/>
          </a:p>
        </p:txBody>
      </p:sp>
    </p:spTree>
    <p:extLst>
      <p:ext uri="{BB962C8B-B14F-4D97-AF65-F5344CB8AC3E}">
        <p14:creationId xmlns:p14="http://schemas.microsoft.com/office/powerpoint/2010/main" val="80919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6176"/>
            <a:ext cx="12192000" cy="1609671"/>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Cubans</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fled by boat to the US to flee dictator Fidel Castro’s Cuba.</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MS Mincho" panose="02020609040205080304" pitchFamily="49" charset="-128"/>
            </a:endParaRPr>
          </a:p>
        </p:txBody>
      </p:sp>
      <p:pic>
        <p:nvPicPr>
          <p:cNvPr id="5" name="Picture 10" descr="gonzal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6" y="3434059"/>
            <a:ext cx="4583486" cy="342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1549398"/>
            <a:ext cx="78200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endParaRPr lang="en-US" altLang="en-US" sz="800" dirty="0"/>
          </a:p>
          <a:p>
            <a:pPr>
              <a:spcBef>
                <a:spcPct val="0"/>
              </a:spcBef>
              <a:buNone/>
            </a:pPr>
            <a:r>
              <a:rPr lang="en-US" altLang="en-US" sz="1800" dirty="0">
                <a:hlinkClick r:id="rId3"/>
              </a:rPr>
              <a:t>https://</a:t>
            </a:r>
            <a:r>
              <a:rPr lang="en-US" altLang="en-US" sz="1800" dirty="0" smtClean="0">
                <a:hlinkClick r:id="rId3"/>
              </a:rPr>
              <a:t>www.youtube.com/watch?v=N0ki3Jb5oiQ</a:t>
            </a:r>
            <a:endParaRPr lang="en-US" altLang="en-US" sz="1800" dirty="0" smtClean="0"/>
          </a:p>
          <a:p>
            <a:pPr>
              <a:spcBef>
                <a:spcPct val="0"/>
              </a:spcBef>
              <a:buNone/>
            </a:pPr>
            <a:r>
              <a:rPr lang="en-US" altLang="en-US" sz="1800" dirty="0" smtClean="0"/>
              <a:t>2 min CBS  review</a:t>
            </a:r>
          </a:p>
          <a:p>
            <a:pPr>
              <a:spcBef>
                <a:spcPct val="0"/>
              </a:spcBef>
              <a:buNone/>
            </a:pPr>
            <a:endParaRPr lang="en-US" altLang="en-US" sz="600" dirty="0"/>
          </a:p>
          <a:p>
            <a:pPr>
              <a:spcBef>
                <a:spcPct val="0"/>
              </a:spcBef>
              <a:buNone/>
            </a:pPr>
            <a:r>
              <a:rPr lang="en-US" altLang="en-US" sz="1800" dirty="0">
                <a:hlinkClick r:id="rId4"/>
              </a:rPr>
              <a:t>https://</a:t>
            </a:r>
            <a:r>
              <a:rPr lang="en-US" altLang="en-US" sz="1800" dirty="0" smtClean="0">
                <a:hlinkClick r:id="rId4"/>
              </a:rPr>
              <a:t>www.youtube.com/watch?v=oozJpVGNkVI</a:t>
            </a:r>
            <a:endParaRPr lang="en-US" altLang="en-US" sz="1800" dirty="0" smtClean="0"/>
          </a:p>
          <a:p>
            <a:pPr>
              <a:spcBef>
                <a:spcPct val="0"/>
              </a:spcBef>
              <a:buNone/>
            </a:pPr>
            <a:r>
              <a:rPr lang="en-US" altLang="en-US" sz="1800" dirty="0"/>
              <a:t>3</a:t>
            </a:r>
            <a:r>
              <a:rPr lang="en-US" altLang="en-US" sz="1800" dirty="0" smtClean="0"/>
              <a:t> min. current video</a:t>
            </a:r>
            <a:endParaRPr lang="en-US" altLang="en-US" sz="1800" dirty="0"/>
          </a:p>
          <a:p>
            <a:pPr>
              <a:spcBef>
                <a:spcPct val="0"/>
              </a:spcBef>
              <a:buNone/>
            </a:pPr>
            <a:endParaRPr lang="en-US" altLang="en-US" sz="1800" dirty="0" smtClean="0"/>
          </a:p>
          <a:p>
            <a:pPr>
              <a:spcBef>
                <a:spcPct val="0"/>
              </a:spcBef>
              <a:buFontTx/>
              <a:buNone/>
            </a:pPr>
            <a:endParaRPr lang="en-US" altLang="en-US" sz="1800" dirty="0"/>
          </a:p>
        </p:txBody>
      </p:sp>
      <p:pic>
        <p:nvPicPr>
          <p:cNvPr id="2050" name="Picture 2" descr="Image result for elian gonzal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5750" y="889043"/>
            <a:ext cx="1938004" cy="2264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lian gonzale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4075" y="3253743"/>
            <a:ext cx="6194568" cy="342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24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2486"/>
          </a:xfrm>
          <a:prstGeom prst="rect">
            <a:avLst/>
          </a:prstGeom>
        </p:spPr>
        <p:txBody>
          <a:bodyPr wrap="square">
            <a:spAutoFit/>
          </a:bodyPr>
          <a:lstStyle/>
          <a:p>
            <a:pPr>
              <a:lnSpc>
                <a:spcPct val="130000"/>
              </a:lnSpc>
              <a:spcAft>
                <a:spcPts val="300"/>
              </a:spcAft>
            </a:pPr>
            <a:r>
              <a:rPr lang="en-US" sz="2800" dirty="0">
                <a:latin typeface="Arial" panose="020B0604020202020204" pitchFamily="34" charset="0"/>
                <a:ea typeface="MS Mincho" panose="02020609040205080304" pitchFamily="49" charset="-128"/>
                <a:cs typeface="Times New Roman" panose="02020603050405020304" pitchFamily="18" charset="0"/>
              </a:rPr>
              <a:t>D. North Korean famine- brutal dictatorship under Kim Jong Il. </a:t>
            </a:r>
          </a:p>
        </p:txBody>
      </p:sp>
      <p:pic>
        <p:nvPicPr>
          <p:cNvPr id="3074" name="Picture 2" descr="Image result for kim jong 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87" y="3484315"/>
            <a:ext cx="5841813" cy="32904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kim jong 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58" y="3619639"/>
            <a:ext cx="4026460" cy="30198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orth korean milit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475" y="652486"/>
            <a:ext cx="5221956" cy="325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52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North korean mili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471"/>
            <a:ext cx="11954435" cy="672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3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apartheidmuseum.org/sites/default/files/images/turn-to-violence-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805" y="3803135"/>
            <a:ext cx="2619052" cy="191163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nelson mandela nobel peace 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570" y="3009809"/>
            <a:ext cx="4114800" cy="3248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67691" y="6211668"/>
            <a:ext cx="3845859" cy="646331"/>
          </a:xfrm>
          <a:prstGeom prst="rect">
            <a:avLst/>
          </a:prstGeom>
          <a:noFill/>
        </p:spPr>
        <p:txBody>
          <a:bodyPr wrap="square" rtlCol="0">
            <a:spAutoFit/>
          </a:bodyPr>
          <a:lstStyle/>
          <a:p>
            <a:r>
              <a:rPr lang="en-US" dirty="0" smtClean="0"/>
              <a:t>Nelson Mandela and </a:t>
            </a:r>
            <a:r>
              <a:rPr lang="en-US" dirty="0"/>
              <a:t>F. W. De </a:t>
            </a:r>
            <a:r>
              <a:rPr lang="en-US" dirty="0" smtClean="0"/>
              <a:t>Klerk win </a:t>
            </a:r>
          </a:p>
          <a:p>
            <a:r>
              <a:rPr lang="en-US" dirty="0" smtClean="0"/>
              <a:t>Nobel Peace Prize in 1993.</a:t>
            </a:r>
            <a:endParaRPr lang="en-US" dirty="0"/>
          </a:p>
        </p:txBody>
      </p:sp>
      <p:pic>
        <p:nvPicPr>
          <p:cNvPr id="12296" name="Picture 8" descr="Image result for apartheid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15883"/>
            <a:ext cx="3227294" cy="21421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1679" y="5657671"/>
            <a:ext cx="4866012" cy="1200329"/>
          </a:xfrm>
          <a:prstGeom prst="rect">
            <a:avLst/>
          </a:prstGeom>
        </p:spPr>
        <p:txBody>
          <a:bodyPr wrap="none">
            <a:spAutoFit/>
          </a:bodyPr>
          <a:lstStyle/>
          <a:p>
            <a:r>
              <a:rPr lang="en-US" dirty="0" smtClean="0">
                <a:hlinkClick r:id="rId5"/>
              </a:rPr>
              <a:t>https://www.youtube.com/watch?v=2f2k6iDFCL4</a:t>
            </a:r>
            <a:endParaRPr lang="en-US" dirty="0" smtClean="0"/>
          </a:p>
          <a:p>
            <a:r>
              <a:rPr lang="en-US" dirty="0" smtClean="0"/>
              <a:t>BBC 1 ½ min</a:t>
            </a:r>
          </a:p>
          <a:p>
            <a:r>
              <a:rPr lang="en-US" dirty="0" smtClean="0">
                <a:hlinkClick r:id="rId6"/>
              </a:rPr>
              <a:t>https://www.youtube.com/watch?v=n2EvZ8cYcC8</a:t>
            </a:r>
            <a:endParaRPr lang="en-US" dirty="0" smtClean="0"/>
          </a:p>
          <a:p>
            <a:r>
              <a:rPr lang="en-US" dirty="0"/>
              <a:t>3</a:t>
            </a:r>
            <a:r>
              <a:rPr lang="en-US" dirty="0" smtClean="0"/>
              <a:t> min Protests of apartheid</a:t>
            </a:r>
            <a:endParaRPr lang="en-US" dirty="0"/>
          </a:p>
        </p:txBody>
      </p:sp>
      <p:sp>
        <p:nvSpPr>
          <p:cNvPr id="4" name="Rectangle 3"/>
          <p:cNvSpPr/>
          <p:nvPr/>
        </p:nvSpPr>
        <p:spPr>
          <a:xfrm>
            <a:off x="0" y="0"/>
            <a:ext cx="12069370" cy="2492990"/>
          </a:xfrm>
          <a:prstGeom prst="rect">
            <a:avLst/>
          </a:prstGeom>
        </p:spPr>
        <p:txBody>
          <a:bodyPr wrap="square">
            <a:spAutoFit/>
          </a:bodyPr>
          <a:lstStyle/>
          <a:p>
            <a:pPr>
              <a:lnSpc>
                <a:spcPct val="130000"/>
              </a:lnSpc>
              <a:spcAft>
                <a:spcPts val="300"/>
              </a:spcAft>
            </a:pPr>
            <a:r>
              <a:rPr lang="en-US" sz="2400" dirty="0">
                <a:latin typeface="Arial" panose="020B0604020202020204" pitchFamily="34" charset="0"/>
                <a:ea typeface="MS Mincho" panose="02020609040205080304" pitchFamily="49" charset="-128"/>
                <a:cs typeface="Times New Roman" panose="02020603050405020304" pitchFamily="18" charset="0"/>
              </a:rPr>
              <a:t>E. Since 1948 South Africa used a policy of </a:t>
            </a:r>
            <a:r>
              <a:rPr lang="en-US" sz="2400" b="1" u="sng" dirty="0">
                <a:solidFill>
                  <a:srgbClr val="C00000"/>
                </a:solidFill>
                <a:latin typeface="Arial" panose="020B0604020202020204" pitchFamily="34" charset="0"/>
                <a:ea typeface="MS Mincho" panose="02020609040205080304" pitchFamily="49" charset="-128"/>
                <a:cs typeface="Times New Roman" panose="02020603050405020304" pitchFamily="18" charset="0"/>
              </a:rPr>
              <a:t>apartheid-</a:t>
            </a:r>
            <a:r>
              <a:rPr lang="en-US" sz="2400" dirty="0">
                <a:solidFill>
                  <a:srgbClr val="C00000"/>
                </a:solidFill>
                <a:latin typeface="Arial" panose="020B0604020202020204" pitchFamily="34" charset="0"/>
                <a:ea typeface="MS Mincho" panose="02020609040205080304" pitchFamily="49" charset="-128"/>
                <a:cs typeface="Times New Roman" panose="02020603050405020304" pitchFamily="18" charset="0"/>
              </a:rPr>
              <a:t> </a:t>
            </a:r>
            <a:r>
              <a:rPr lang="en-US" sz="2400" dirty="0">
                <a:latin typeface="Arial" panose="020B0604020202020204" pitchFamily="34" charset="0"/>
                <a:ea typeface="MS Mincho" panose="02020609040205080304" pitchFamily="49" charset="-128"/>
                <a:cs typeface="Times New Roman" panose="02020603050405020304" pitchFamily="18" charset="0"/>
              </a:rPr>
              <a:t>strict segregation- </a:t>
            </a:r>
            <a:r>
              <a:rPr lang="en-US" sz="2400" dirty="0" smtClean="0">
                <a:latin typeface="Arial" panose="020B0604020202020204" pitchFamily="34" charset="0"/>
                <a:ea typeface="MS Mincho" panose="02020609040205080304" pitchFamily="49" charset="-128"/>
                <a:cs typeface="Times New Roman" panose="02020603050405020304" pitchFamily="18" charset="0"/>
              </a:rPr>
              <a:t>the nation’s 	nonwhite </a:t>
            </a:r>
            <a:r>
              <a:rPr lang="en-US" sz="2400" dirty="0">
                <a:latin typeface="Arial" panose="020B0604020202020204" pitchFamily="34" charset="0"/>
                <a:ea typeface="MS Mincho" panose="02020609040205080304" pitchFamily="49" charset="-128"/>
                <a:cs typeface="Times New Roman" panose="02020603050405020304" pitchFamily="18" charset="0"/>
              </a:rPr>
              <a:t>majority was segregated and had no voice in </a:t>
            </a:r>
            <a:r>
              <a:rPr lang="en-US" sz="2400" dirty="0" smtClean="0">
                <a:latin typeface="Arial" panose="020B0604020202020204" pitchFamily="34" charset="0"/>
                <a:ea typeface="MS Mincho" panose="02020609040205080304" pitchFamily="49" charset="-128"/>
                <a:cs typeface="Times New Roman" panose="02020603050405020304" pitchFamily="18" charset="0"/>
              </a:rPr>
              <a:t>government</a:t>
            </a:r>
            <a:r>
              <a:rPr lang="en-US" sz="2400" dirty="0">
                <a:latin typeface="Arial" panose="020B0604020202020204" pitchFamily="34" charset="0"/>
                <a:ea typeface="MS Mincho" panose="02020609040205080304" pitchFamily="49" charset="-128"/>
                <a:cs typeface="Times New Roman" panose="02020603050405020304" pitchFamily="18" charset="0"/>
              </a:rPr>
              <a:t>. US had </a:t>
            </a:r>
            <a:r>
              <a:rPr lang="en-US" sz="2400" dirty="0" smtClean="0">
                <a:latin typeface="Arial" panose="020B0604020202020204" pitchFamily="34" charset="0"/>
                <a:ea typeface="MS Mincho" panose="02020609040205080304" pitchFamily="49" charset="-128"/>
                <a:cs typeface="Times New Roman" panose="02020603050405020304" pitchFamily="18" charset="0"/>
              </a:rPr>
              <a:t>	economic </a:t>
            </a:r>
            <a:r>
              <a:rPr lang="en-US" sz="2400" dirty="0">
                <a:latin typeface="Arial" panose="020B0604020202020204" pitchFamily="34" charset="0"/>
                <a:ea typeface="MS Mincho" panose="02020609040205080304" pitchFamily="49" charset="-128"/>
                <a:cs typeface="Times New Roman" panose="02020603050405020304" pitchFamily="18" charset="0"/>
              </a:rPr>
              <a:t>sanctions against South Africa- they moved </a:t>
            </a:r>
            <a:r>
              <a:rPr lang="en-US" sz="2400" dirty="0" smtClean="0">
                <a:latin typeface="Arial" panose="020B0604020202020204" pitchFamily="34" charset="0"/>
                <a:ea typeface="MS Mincho" panose="02020609040205080304" pitchFamily="49" charset="-128"/>
                <a:cs typeface="Times New Roman" panose="02020603050405020304" pitchFamily="18" charset="0"/>
              </a:rPr>
              <a:t>to </a:t>
            </a:r>
            <a:r>
              <a:rPr lang="en-US" sz="2400" dirty="0">
                <a:latin typeface="Arial" panose="020B0604020202020204" pitchFamily="34" charset="0"/>
                <a:ea typeface="MS Mincho" panose="02020609040205080304" pitchFamily="49" charset="-128"/>
                <a:cs typeface="Times New Roman" panose="02020603050405020304" pitchFamily="18" charset="0"/>
              </a:rPr>
              <a:t>end minority rule. </a:t>
            </a:r>
            <a:r>
              <a:rPr lang="en-US" sz="2400" dirty="0" smtClean="0">
                <a:latin typeface="Arial" panose="020B0604020202020204" pitchFamily="34" charset="0"/>
                <a:ea typeface="MS Mincho" panose="02020609040205080304" pitchFamily="49" charset="-128"/>
                <a:cs typeface="Times New Roman" panose="02020603050405020304" pitchFamily="18" charset="0"/>
              </a:rPr>
              <a:t>	Nelson </a:t>
            </a:r>
            <a:r>
              <a:rPr lang="en-US" sz="2400" b="1" u="sng" dirty="0">
                <a:solidFill>
                  <a:srgbClr val="C00000"/>
                </a:solidFill>
                <a:latin typeface="Arial" panose="020B0604020202020204" pitchFamily="34" charset="0"/>
                <a:ea typeface="MS Mincho" panose="02020609040205080304" pitchFamily="49" charset="-128"/>
                <a:cs typeface="Times New Roman" panose="02020603050405020304" pitchFamily="18" charset="0"/>
              </a:rPr>
              <a:t>Mandela</a:t>
            </a:r>
            <a:r>
              <a:rPr lang="en-US" sz="2400" dirty="0">
                <a:solidFill>
                  <a:srgbClr val="C00000"/>
                </a:solidFill>
                <a:latin typeface="Arial" panose="020B0604020202020204" pitchFamily="34" charset="0"/>
                <a:ea typeface="MS Mincho" panose="02020609040205080304" pitchFamily="49" charset="-128"/>
                <a:cs typeface="Times New Roman" panose="02020603050405020304" pitchFamily="18" charset="0"/>
              </a:rPr>
              <a:t> </a:t>
            </a:r>
            <a:r>
              <a:rPr lang="en-US" sz="2400" dirty="0">
                <a:latin typeface="Arial" panose="020B0604020202020204" pitchFamily="34" charset="0"/>
                <a:ea typeface="MS Mincho" panose="02020609040205080304" pitchFamily="49" charset="-128"/>
                <a:cs typeface="Times New Roman" panose="02020603050405020304" pitchFamily="18" charset="0"/>
              </a:rPr>
              <a:t>was freed after 27 years and won the </a:t>
            </a:r>
            <a:r>
              <a:rPr lang="en-US" sz="2400" dirty="0" smtClean="0">
                <a:latin typeface="Arial" panose="020B0604020202020204" pitchFamily="34" charset="0"/>
                <a:ea typeface="MS Mincho" panose="02020609040205080304" pitchFamily="49" charset="-128"/>
                <a:cs typeface="Times New Roman" panose="02020603050405020304" pitchFamily="18" charset="0"/>
              </a:rPr>
              <a:t>1994 </a:t>
            </a:r>
            <a:r>
              <a:rPr lang="en-US" sz="2400" dirty="0">
                <a:latin typeface="Arial" panose="020B0604020202020204" pitchFamily="34" charset="0"/>
                <a:ea typeface="MS Mincho" panose="02020609040205080304" pitchFamily="49" charset="-128"/>
                <a:cs typeface="Times New Roman" panose="02020603050405020304" pitchFamily="18" charset="0"/>
              </a:rPr>
              <a:t>Presidential </a:t>
            </a:r>
            <a:r>
              <a:rPr lang="en-US" sz="2400" dirty="0" smtClean="0">
                <a:latin typeface="Arial" panose="020B0604020202020204" pitchFamily="34" charset="0"/>
                <a:ea typeface="MS Mincho" panose="02020609040205080304" pitchFamily="49" charset="-128"/>
                <a:cs typeface="Times New Roman" panose="02020603050405020304" pitchFamily="18" charset="0"/>
              </a:rPr>
              <a:t>	election</a:t>
            </a:r>
            <a:r>
              <a:rPr lang="en-US" sz="2400" dirty="0">
                <a:latin typeface="Arial" panose="020B0604020202020204" pitchFamily="34" charset="0"/>
                <a:ea typeface="MS Mincho" panose="02020609040205080304" pitchFamily="49" charset="-128"/>
                <a:cs typeface="Times New Roman" panose="02020603050405020304" pitchFamily="18" charset="0"/>
              </a:rPr>
              <a:t>. He opposed apartheid.</a:t>
            </a:r>
            <a:endParaRPr lang="en-US" sz="2400" dirty="0">
              <a:latin typeface="Times New Roman" panose="02020603050405020304" pitchFamily="18" charset="0"/>
              <a:ea typeface="MS Mincho" panose="02020609040205080304" pitchFamily="49" charset="-128"/>
            </a:endParaRPr>
          </a:p>
        </p:txBody>
      </p:sp>
      <p:pic>
        <p:nvPicPr>
          <p:cNvPr id="8" name="Picture 4" descr="Image result for aparthei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492990"/>
            <a:ext cx="5002306" cy="2015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parthei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2432" y="2492990"/>
            <a:ext cx="2422781" cy="180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4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875728"/>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II. Crisis in the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Middle East</a:t>
            </a:r>
            <a:endParaRPr lang="en-US" sz="2400" b="1" u="sng" dirty="0" smtClean="0">
              <a:solidFill>
                <a:srgbClr val="C00000"/>
              </a:solidFill>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Iranian Hostage Crisis- The US supported the Shah of Iran, who wasn’t a great 	    ruler. He fled Iran during a revolution. The religious leader,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Ayatollah</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Khomeini, 	     took over. The Shah needed medical help from the US. The US allowed the 		     Shah to come to the US for cancer treatment. Iranian revolutionaries 	  	 	     (extremists) seized the US embassy in Tehran, Iran and took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53</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US hostages 	 	     in November 1979 until the end of Carter’s presidency in January 1981. Carter 	     did try a rescue attempt, but it failed when US helicopters broke down over the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Sahara</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Desert. </a:t>
            </a:r>
          </a:p>
          <a:p>
            <a:pPr>
              <a:lnSpc>
                <a:spcPct val="130000"/>
              </a:lnSpc>
              <a:spcAft>
                <a:spcPts val="300"/>
              </a:spcAft>
            </a:pPr>
            <a:endParaRPr lang="en-US" sz="1200" dirty="0" smtClean="0">
              <a:effectLst/>
              <a:latin typeface="Arial" panose="020B0604020202020204" pitchFamily="34" charset="0"/>
              <a:ea typeface="MS Mincho" panose="02020609040205080304" pitchFamily="49" charset="-128"/>
              <a:cs typeface="Times New Roman" panose="02020603050405020304" pitchFamily="18" charset="0"/>
            </a:endParaRPr>
          </a:p>
          <a:p>
            <a:r>
              <a:rPr lang="en-US" sz="2400" dirty="0" smtClean="0"/>
              <a:t>	</a:t>
            </a:r>
            <a:r>
              <a:rPr lang="en-US" sz="2400" dirty="0" smtClean="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Energy crisis- high </a:t>
            </a:r>
            <a:r>
              <a:rPr lang="en-US" sz="2400" b="1" u="sng" dirty="0">
                <a:solidFill>
                  <a:srgbClr val="C00000"/>
                </a:solidFill>
                <a:latin typeface="Arial" panose="020B0604020202020204" pitchFamily="34" charset="0"/>
                <a:cs typeface="Arial" panose="020B0604020202020204" pitchFamily="34" charset="0"/>
              </a:rPr>
              <a:t>oil</a:t>
            </a:r>
            <a:r>
              <a:rPr lang="en-US" sz="2400" dirty="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prices</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C. Iran and Iraq at war with each other</a:t>
            </a:r>
          </a:p>
          <a:p>
            <a:pPr>
              <a:lnSpc>
                <a:spcPct val="130000"/>
              </a:lnSpc>
              <a:spcAft>
                <a:spcPts val="300"/>
              </a:spcAft>
            </a:pPr>
            <a:endParaRPr lang="en-US" sz="2400" dirty="0" smtClean="0">
              <a:effectLst/>
              <a:latin typeface="Arial" panose="020B0604020202020204" pitchFamily="34" charset="0"/>
              <a:ea typeface="MS Mincho" panose="02020609040205080304" pitchFamily="49" charset="-128"/>
              <a:cs typeface="Times New Roman" panose="02020603050405020304" pitchFamily="18" charset="0"/>
            </a:endParaRPr>
          </a:p>
          <a:p>
            <a:pPr>
              <a:lnSpc>
                <a:spcPct val="130000"/>
              </a:lnSpc>
              <a:spcAft>
                <a:spcPts val="300"/>
              </a:spcAft>
            </a:pPr>
            <a:endParaRPr lang="en-US" sz="2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91021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69934"/>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III. Eastern Europe and Russia hard economic times building a stable democracy.</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Bosnian Civil War- many died- new countries- Croatia, Serbia, Bosnia-				Herzegovina</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US troops sent to Serbia to help the Albanians in Kosovo region- ethnic 				cleansing</a:t>
            </a:r>
            <a:endParaRPr lang="en-US" sz="2400" dirty="0">
              <a:effectLst/>
              <a:latin typeface="Times New Roman" panose="02020603050405020304" pitchFamily="18" charset="0"/>
              <a:ea typeface="MS Mincho" panose="02020609040205080304" pitchFamily="49" charset="-128"/>
            </a:endParaRPr>
          </a:p>
        </p:txBody>
      </p:sp>
      <p:pic>
        <p:nvPicPr>
          <p:cNvPr id="13314" name="Picture 2" descr="Image result for bosnian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187" y="2338574"/>
            <a:ext cx="6480876" cy="427737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bosnian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16" y="2569933"/>
            <a:ext cx="4602829" cy="322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30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528932"/>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IV. Civil Wars in Latin America- US backed anti communist leaders- even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dictators</a:t>
            </a:r>
            <a:endParaRPr lang="en-US" sz="2400" b="1" u="sng" dirty="0" smtClean="0">
              <a:solidFill>
                <a:srgbClr val="C00000"/>
              </a:solidFill>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a:t>
            </a:r>
            <a:r>
              <a:rPr lang="en-US" sz="2400" b="1" u="sng"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Nicaragua</a:t>
            </a:r>
            <a:r>
              <a:rPr lang="en-US" sz="2400"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1979-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US backed the Contras against socialist Sandinistas fearing communism- Congress voted to not give aid, high ranking military sold arms to Iran and funneled the money to the 	Contras. Reagan officials were tried and convicted.</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Battle of Mogadishu- Blackhawk Down in </a:t>
            </a:r>
            <a:r>
              <a:rPr lang="en-US" sz="2400" b="1" u="sng"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Somalia-</a:t>
            </a:r>
            <a:r>
              <a:rPr lang="en-US" sz="2400"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Special Operations to restore order- civil war and famine- 18 Army Rangers killed.</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Ireland wanted to reunite with Northern Ireland governed by Britain- fighting and deaths- Good Friday Agreement signed in 1998 between Ireland and Northern Ireland</a:t>
            </a:r>
            <a:endParaRPr lang="en-US" sz="2400" dirty="0">
              <a:effectLst/>
              <a:latin typeface="Times New Roman" panose="02020603050405020304" pitchFamily="18" charset="0"/>
              <a:ea typeface="MS Mincho" panose="02020609040205080304" pitchFamily="49" charset="-128"/>
            </a:endParaRPr>
          </a:p>
        </p:txBody>
      </p:sp>
      <p:sp>
        <p:nvSpPr>
          <p:cNvPr id="3" name="Rectangle 2"/>
          <p:cNvSpPr/>
          <p:nvPr/>
        </p:nvSpPr>
        <p:spPr>
          <a:xfrm>
            <a:off x="0" y="6211669"/>
            <a:ext cx="4914679" cy="646331"/>
          </a:xfrm>
          <a:prstGeom prst="rect">
            <a:avLst/>
          </a:prstGeom>
        </p:spPr>
        <p:txBody>
          <a:bodyPr wrap="none">
            <a:spAutoFit/>
          </a:bodyPr>
          <a:lstStyle/>
          <a:p>
            <a:r>
              <a:rPr lang="en-US" dirty="0" smtClean="0">
                <a:hlinkClick r:id="rId2"/>
              </a:rPr>
              <a:t>https://www.youtube.com/watch?v=O1uvpakorog</a:t>
            </a:r>
            <a:endParaRPr lang="en-US" dirty="0" smtClean="0"/>
          </a:p>
          <a:p>
            <a:r>
              <a:rPr lang="en-US" dirty="0" smtClean="0"/>
              <a:t>Black Hawk Down 2 ½ min 	Nat. Geographic</a:t>
            </a:r>
            <a:endParaRPr lang="en-US" dirty="0"/>
          </a:p>
        </p:txBody>
      </p:sp>
      <p:pic>
        <p:nvPicPr>
          <p:cNvPr id="14338" name="Picture 2" descr="Image result for battle of mogadishu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316" y="3993776"/>
            <a:ext cx="5848745" cy="2864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73577336_f51d0f7df8_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085" y="4381015"/>
            <a:ext cx="2068292" cy="156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aidoa_somalia_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382" y="4221122"/>
            <a:ext cx="1275455" cy="19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133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971857"/>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V. Middle East conflicts- US supports Jewish state of Israel, but relies on Middle Eastern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oil</a:t>
            </a:r>
            <a:endParaRPr lang="en-US" sz="2400" b="1" u="sng" dirty="0" smtClean="0">
              <a:solidFill>
                <a:srgbClr val="C00000"/>
              </a:solidFill>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After WWII, the UN helps Jews relocate to a Jewish State (Israel)- Arab 				Palestinians live there.</a:t>
            </a:r>
            <a:r>
              <a:rPr lang="en-US" sz="2400" dirty="0" smtClean="0">
                <a:effectLst/>
                <a:latin typeface="Times New Roman" panose="02020603050405020304" pitchFamily="18" charset="0"/>
                <a:ea typeface="MS Mincho" panose="02020609040205080304" pitchFamily="49" charset="-128"/>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1948- Jews announce the Jewish state of Israel. 			Arab-Israeli Wars in 1948, 1967, 1973- Israel took control of Palestinian 			territory. The US sent aid to Israel and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OPEC</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(Organization of Petroleum 			Exporting Countries) cut off oil shipments to the US. They lifted the 				embargo in 1974.</a:t>
            </a:r>
            <a:endParaRPr lang="en-US" sz="2400" dirty="0">
              <a:effectLst/>
              <a:latin typeface="Times New Roman" panose="02020603050405020304" pitchFamily="18" charset="0"/>
              <a:ea typeface="MS Mincho" panose="02020609040205080304" pitchFamily="49" charset="-128"/>
            </a:endParaRPr>
          </a:p>
        </p:txBody>
      </p:sp>
      <p:pic>
        <p:nvPicPr>
          <p:cNvPr id="15362" name="Picture 2" descr="Image result for opec 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999" y="3716057"/>
            <a:ext cx="51244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04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8906" cy="3453253"/>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Egyptian President Anwar Sadat  met with Israeli Prime Minister Menachem 			Begin at Camp David in the US with President Carter. Sadat and Begin 			signed the Camp David Accords in 1979. Israel returned the Sinai 				Peninsula to Egypt and Egypt was the first Arab country to recognize the 			nation of Israel. Anwar el Sadat and Menachem Begin won the Nobel 			Peace Prize. Sadat would be assassinated by Egyptians upset by his 			signing the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Camp David Accords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recognizing Israel.</a:t>
            </a:r>
            <a:endParaRPr lang="en-US" sz="2400" dirty="0">
              <a:effectLst/>
              <a:latin typeface="Times New Roman" panose="02020603050405020304" pitchFamily="18" charset="0"/>
              <a:ea typeface="MS Mincho" panose="02020609040205080304" pitchFamily="49" charset="-128"/>
            </a:endParaRPr>
          </a:p>
        </p:txBody>
      </p:sp>
      <p:pic>
        <p:nvPicPr>
          <p:cNvPr id="16386" name="Picture 2" descr="Image result for camp david acc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69" y="3453253"/>
            <a:ext cx="3582707" cy="30229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7019Sadat~Anwar-Sadat-Menachem-Begin-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258811"/>
            <a:ext cx="2644588" cy="341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age result for camp david acc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398" y="3549648"/>
            <a:ext cx="4286780" cy="302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6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4128"/>
            <a:ext cx="12075459" cy="2492990"/>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C. Some Palestinians waged guerilla warfare against Israel- suicide bombings. Many 	Palestinians living in Israel’s control had limited rights, those living outside of their 	homeland wanted to return. Yasser Arafat led the PLO- Palestine Liberation 	Organization- wanted to destroy Israel. There were many protests. Israel and the 	PLO signed an agreement in 1993.</a:t>
            </a:r>
            <a:endParaRPr lang="en-US" sz="2400" dirty="0">
              <a:effectLst/>
              <a:latin typeface="Times New Roman" panose="02020603050405020304" pitchFamily="18" charset="0"/>
              <a:ea typeface="MS Mincho" panose="02020609040205080304" pitchFamily="49" charset="-128"/>
            </a:endParaRPr>
          </a:p>
        </p:txBody>
      </p:sp>
      <p:pic>
        <p:nvPicPr>
          <p:cNvPr id="3" name="Picture 8" descr="title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953" y="3083731"/>
            <a:ext cx="4701988" cy="300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Image result for israeli palestinia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45" y="2607568"/>
            <a:ext cx="4497107" cy="425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42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010329"/>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VI. The Persian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Gulf</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War</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August 1990- Saddam Hussein- Iraqi dictator sends 100,000 troops to oil rich 			Kuwait- US and UN demand Iraq leave- trade boycott on Iraq. US and UN 			(from 28 countries including Arab countries) launch airstrikes. Iraq left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Kuwait</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6 weeks later- lighting oil field on fire.</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UN boycott continued against Iraq to force Saddam Hussein to stop his 				chemical and biological weapons programs. Hussein refused to cooperate 		with UN arms inspectors.</a:t>
            </a:r>
            <a:endParaRPr lang="en-US" sz="2400" dirty="0">
              <a:effectLst/>
              <a:latin typeface="Times New Roman" panose="02020603050405020304" pitchFamily="18" charset="0"/>
              <a:ea typeface="MS Mincho" panose="02020609040205080304" pitchFamily="49" charset="-128"/>
            </a:endParaRPr>
          </a:p>
        </p:txBody>
      </p:sp>
      <p:pic>
        <p:nvPicPr>
          <p:cNvPr id="19458" name="Picture 2" descr="Image result for persian gulf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47" y="4494161"/>
            <a:ext cx="3421343" cy="236383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persian gulf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4257675"/>
            <a:ext cx="36004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mage result for persian gulf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410" y="4739247"/>
            <a:ext cx="3606387" cy="21187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3723" y="3949336"/>
            <a:ext cx="4905189" cy="646331"/>
          </a:xfrm>
          <a:prstGeom prst="rect">
            <a:avLst/>
          </a:prstGeom>
        </p:spPr>
        <p:txBody>
          <a:bodyPr wrap="none">
            <a:spAutoFit/>
          </a:bodyPr>
          <a:lstStyle/>
          <a:p>
            <a:r>
              <a:rPr lang="en-US" dirty="0" smtClean="0">
                <a:hlinkClick r:id="rId5"/>
              </a:rPr>
              <a:t>https://www.youtube.com/watch?v=l2TQ8a4LK3A</a:t>
            </a:r>
            <a:endParaRPr lang="en-US" dirty="0" smtClean="0"/>
          </a:p>
          <a:p>
            <a:r>
              <a:rPr lang="en-US" dirty="0" smtClean="0"/>
              <a:t>5 min Persian Gulf war</a:t>
            </a:r>
            <a:endParaRPr lang="en-US" dirty="0"/>
          </a:p>
        </p:txBody>
      </p:sp>
    </p:spTree>
    <p:extLst>
      <p:ext uri="{BB962C8B-B14F-4D97-AF65-F5344CB8AC3E}">
        <p14:creationId xmlns:p14="http://schemas.microsoft.com/office/powerpoint/2010/main" val="457457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ulf War Photo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28" y="475129"/>
            <a:ext cx="5115672" cy="627522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persian gulf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740" y="475129"/>
            <a:ext cx="22860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Persian%20gu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064858"/>
            <a:ext cx="2456329" cy="36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addam-huss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5068" y="147033"/>
            <a:ext cx="24384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3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ile:Map of Middle East.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918" y="139764"/>
            <a:ext cx="6855759" cy="662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19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persian gulf war oil field on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647" y="293568"/>
            <a:ext cx="11237353" cy="634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4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18" y="6156269"/>
            <a:ext cx="6096000" cy="701731"/>
          </a:xfrm>
          <a:prstGeom prst="rect">
            <a:avLst/>
          </a:prstGeom>
        </p:spPr>
        <p:txBody>
          <a:bodyPr>
            <a:spAutoFit/>
          </a:bodyPr>
          <a:lstStyle/>
          <a:p>
            <a:pPr>
              <a:lnSpc>
                <a:spcPct val="110000"/>
              </a:lnSpc>
              <a:spcBef>
                <a:spcPct val="0"/>
              </a:spcBef>
            </a:pPr>
            <a:r>
              <a:rPr lang="en-US" altLang="en-US" dirty="0">
                <a:latin typeface="Aharoni" panose="02010803020104030203" pitchFamily="2" charset="-79"/>
                <a:cs typeface="Aharoni" panose="02010803020104030203" pitchFamily="2" charset="-79"/>
                <a:hlinkClick r:id="rId2"/>
              </a:rPr>
              <a:t>https://www.youtube.com/watch?v=vLgFQF28zQU</a:t>
            </a:r>
            <a:endParaRPr lang="en-US" altLang="en-US" dirty="0">
              <a:latin typeface="Aharoni" panose="02010803020104030203" pitchFamily="2" charset="-79"/>
              <a:cs typeface="Aharoni" panose="02010803020104030203" pitchFamily="2" charset="-79"/>
            </a:endParaRPr>
          </a:p>
          <a:p>
            <a:pPr>
              <a:lnSpc>
                <a:spcPct val="110000"/>
              </a:lnSpc>
              <a:spcBef>
                <a:spcPct val="0"/>
              </a:spcBef>
            </a:pPr>
            <a:r>
              <a:rPr lang="en-US" altLang="en-US" dirty="0">
                <a:latin typeface="Aharoni" panose="02010803020104030203" pitchFamily="2" charset="-79"/>
                <a:cs typeface="Aharoni" panose="02010803020104030203" pitchFamily="2" charset="-79"/>
              </a:rPr>
              <a:t>1.30 min</a:t>
            </a:r>
          </a:p>
        </p:txBody>
      </p:sp>
      <p:pic>
        <p:nvPicPr>
          <p:cNvPr id="3" name="Picture 8" descr="khome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07" y="2775170"/>
            <a:ext cx="2373313"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Shah-Reza-Pahlavi-Last-Shah-I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94" y="132258"/>
            <a:ext cx="17859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080826%20600%20Tehran%20Shah%20Palace-Tour%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220" y="177534"/>
            <a:ext cx="35528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iranian hostage cri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999" y="38760"/>
            <a:ext cx="4704172" cy="2646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ranian hostage cri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6693" y="2969874"/>
            <a:ext cx="4343559" cy="3055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ranian hostage cris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2139" y="2898576"/>
            <a:ext cx="4300703" cy="31981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20118" y="6110376"/>
            <a:ext cx="4727384" cy="646331"/>
          </a:xfrm>
          <a:prstGeom prst="rect">
            <a:avLst/>
          </a:prstGeom>
        </p:spPr>
        <p:txBody>
          <a:bodyPr wrap="none">
            <a:spAutoFit/>
          </a:bodyPr>
          <a:lstStyle/>
          <a:p>
            <a:r>
              <a:rPr lang="en-US" dirty="0">
                <a:hlinkClick r:id="rId9"/>
              </a:rPr>
              <a:t>https://www.youtube.com/watch?v=-</a:t>
            </a:r>
            <a:r>
              <a:rPr lang="en-US" dirty="0" smtClean="0">
                <a:hlinkClick r:id="rId9"/>
              </a:rPr>
              <a:t>6Rt1a1xII8</a:t>
            </a:r>
            <a:endParaRPr lang="en-US" dirty="0" smtClean="0"/>
          </a:p>
          <a:p>
            <a:r>
              <a:rPr lang="en-US" dirty="0" smtClean="0"/>
              <a:t>3 min interview with Carter</a:t>
            </a:r>
            <a:endParaRPr lang="en-US" dirty="0"/>
          </a:p>
        </p:txBody>
      </p:sp>
    </p:spTree>
    <p:extLst>
      <p:ext uri="{BB962C8B-B14F-4D97-AF65-F5344CB8AC3E}">
        <p14:creationId xmlns:p14="http://schemas.microsoft.com/office/powerpoint/2010/main" val="193939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645613"/>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III. Ronald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Reagan</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wins the 1980 and 1984 Presidential elections- called the Great 			Communicator</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Return to traditional values- religion, family, and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patriotism</a:t>
            </a:r>
            <a:endParaRPr lang="en-US" sz="2400" b="1" u="sng" dirty="0" smtClean="0">
              <a:solidFill>
                <a:srgbClr val="C00000"/>
              </a:solidFill>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a:t>
            </a:r>
            <a:r>
              <a:rPr lang="en-US" sz="2400" dirty="0" err="1" smtClean="0">
                <a:effectLst/>
                <a:latin typeface="Arial" panose="020B0604020202020204" pitchFamily="34" charset="0"/>
                <a:ea typeface="MS Mincho" panose="02020609040205080304" pitchFamily="49" charset="-128"/>
                <a:cs typeface="Times New Roman" panose="02020603050405020304" pitchFamily="18" charset="0"/>
              </a:rPr>
              <a:t>Reganomics</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cut taxes, so people would spend more</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Spend less on federal programs- welfare and education</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D. Deregulate business- opposed anti pollution laws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E. Cut social spending, but increased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military</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spending- 1986 $240 billion deficit</a:t>
            </a:r>
            <a:endParaRPr lang="en-US" sz="2400" dirty="0">
              <a:effectLst/>
              <a:latin typeface="Times New Roman" panose="02020603050405020304" pitchFamily="18" charset="0"/>
              <a:ea typeface="MS Mincho" panose="02020609040205080304" pitchFamily="49" charset="-128"/>
            </a:endParaRPr>
          </a:p>
        </p:txBody>
      </p:sp>
      <p:pic>
        <p:nvPicPr>
          <p:cNvPr id="3" name="Picture 6" descr="The Great Ronald Reag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533" y="3774142"/>
            <a:ext cx="2276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66471" y="4602487"/>
            <a:ext cx="4988610" cy="923330"/>
          </a:xfrm>
          <a:prstGeom prst="rect">
            <a:avLst/>
          </a:prstGeom>
        </p:spPr>
        <p:txBody>
          <a:bodyPr wrap="none">
            <a:spAutoFit/>
          </a:bodyPr>
          <a:lstStyle/>
          <a:p>
            <a:r>
              <a:rPr lang="en-US" dirty="0" smtClean="0">
                <a:hlinkClick r:id="rId4"/>
              </a:rPr>
              <a:t>https://www.youtube.com/watch?v=KzmrxK3BOSA</a:t>
            </a:r>
            <a:endParaRPr lang="en-US" dirty="0" smtClean="0"/>
          </a:p>
          <a:p>
            <a:r>
              <a:rPr lang="en-US" dirty="0" smtClean="0"/>
              <a:t>1 ½ min Reagan</a:t>
            </a:r>
          </a:p>
          <a:p>
            <a:endParaRPr lang="en-US" dirty="0"/>
          </a:p>
        </p:txBody>
      </p:sp>
    </p:spTree>
    <p:extLst>
      <p:ext uri="{BB962C8B-B14F-4D97-AF65-F5344CB8AC3E}">
        <p14:creationId xmlns:p14="http://schemas.microsoft.com/office/powerpoint/2010/main" val="1627812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1" cy="2649072"/>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IV. 1988 George H.W.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Bush</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wins the presidency promising to cut taxes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G.H.W. Bush increased taxes, so unpopular</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Economy grew weaker, companies downsizing, US in a recession</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Reagan appointed 1</a:t>
            </a:r>
            <a:r>
              <a:rPr lang="en-US" sz="2400" baseline="30000" dirty="0" smtClean="0">
                <a:effectLst/>
                <a:latin typeface="Arial" panose="020B0604020202020204" pitchFamily="34" charset="0"/>
                <a:ea typeface="MS Mincho" panose="02020609040205080304" pitchFamily="49" charset="-128"/>
                <a:cs typeface="Times New Roman" panose="02020603050405020304" pitchFamily="18" charset="0"/>
              </a:rPr>
              <a:t>st</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female Supreme Court Justice- Sandra Day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O’Connor</a:t>
            </a:r>
            <a:endParaRPr lang="en-US" sz="2400" b="1" u="sng" dirty="0" smtClean="0">
              <a:solidFill>
                <a:srgbClr val="C00000"/>
              </a:solidFill>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D. Bush appointed conservative judges too</a:t>
            </a:r>
            <a:endParaRPr lang="en-US" sz="2400" dirty="0">
              <a:effectLst/>
              <a:latin typeface="Times New Roman" panose="02020603050405020304" pitchFamily="18" charset="0"/>
              <a:ea typeface="MS Mincho" panose="02020609040205080304" pitchFamily="49" charset="-128"/>
            </a:endParaRPr>
          </a:p>
        </p:txBody>
      </p:sp>
      <p:pic>
        <p:nvPicPr>
          <p:cNvPr id="3" name="Picture 8" descr="41-georgebush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59" y="2891118"/>
            <a:ext cx="28575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sandra day o'connor taking the o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363" y="3095112"/>
            <a:ext cx="4317785" cy="2887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8102" y="6263477"/>
            <a:ext cx="4772525" cy="646331"/>
          </a:xfrm>
          <a:prstGeom prst="rect">
            <a:avLst/>
          </a:prstGeom>
        </p:spPr>
        <p:txBody>
          <a:bodyPr wrap="none">
            <a:spAutoFit/>
          </a:bodyPr>
          <a:lstStyle/>
          <a:p>
            <a:r>
              <a:rPr lang="en-US" dirty="0" smtClean="0">
                <a:hlinkClick r:id="rId4"/>
              </a:rPr>
              <a:t>https://www.youtube.com/watch?v=XBi-rFFkotQ</a:t>
            </a:r>
            <a:endParaRPr lang="en-US" dirty="0" smtClean="0"/>
          </a:p>
          <a:p>
            <a:r>
              <a:rPr lang="en-US" dirty="0" smtClean="0"/>
              <a:t>Bush 1 ½ min</a:t>
            </a:r>
            <a:endParaRPr lang="en-US" dirty="0"/>
          </a:p>
        </p:txBody>
      </p:sp>
    </p:spTree>
    <p:extLst>
      <p:ext uri="{BB962C8B-B14F-4D97-AF65-F5344CB8AC3E}">
        <p14:creationId xmlns:p14="http://schemas.microsoft.com/office/powerpoint/2010/main" val="12748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58471" y="0"/>
            <a:ext cx="9144000" cy="4792980"/>
          </a:xfrm>
          <a:prstGeom prst="rect">
            <a:avLst/>
          </a:prstGeom>
          <a:noFill/>
          <a:ln>
            <a:noFill/>
          </a:ln>
        </p:spPr>
      </p:pic>
      <p:sp>
        <p:nvSpPr>
          <p:cNvPr id="3" name="Rectangle 2"/>
          <p:cNvSpPr/>
          <p:nvPr/>
        </p:nvSpPr>
        <p:spPr>
          <a:xfrm>
            <a:off x="67236" y="4611231"/>
            <a:ext cx="12124764" cy="2246769"/>
          </a:xfrm>
          <a:prstGeom prst="rect">
            <a:avLst/>
          </a:prstGeom>
        </p:spPr>
        <p:txBody>
          <a:bodyPr wrap="square">
            <a:spAutoFit/>
          </a:bodyPr>
          <a:lstStyle/>
          <a:p>
            <a:r>
              <a:rPr lang="en-US" sz="2800" b="1" dirty="0">
                <a:latin typeface="Arial Black" panose="020B0A04020102020204" pitchFamily="34" charset="0"/>
                <a:ea typeface="MS Mincho" panose="02020609040205080304" pitchFamily="49" charset="-128"/>
              </a:rPr>
              <a:t>Antonin Scalia passed away last year. Donald Trump appointed Neil Gorsuch. Currently being questioned by Senate who has the authority to approve or </a:t>
            </a:r>
            <a:r>
              <a:rPr lang="en-US" sz="2800" b="1" dirty="0" smtClean="0">
                <a:latin typeface="Arial Black" panose="020B0A04020102020204" pitchFamily="34" charset="0"/>
                <a:ea typeface="MS Mincho" panose="02020609040205080304" pitchFamily="49" charset="-128"/>
              </a:rPr>
              <a:t>disapprove </a:t>
            </a:r>
            <a:r>
              <a:rPr lang="en-US" sz="2800" b="1" dirty="0">
                <a:latin typeface="Arial Black" panose="020B0A04020102020204" pitchFamily="34" charset="0"/>
                <a:ea typeface="MS Mincho" panose="02020609040205080304" pitchFamily="49" charset="-128"/>
              </a:rPr>
              <a:t>the appointment. </a:t>
            </a:r>
          </a:p>
          <a:p>
            <a:r>
              <a:rPr lang="en-US" sz="2800" b="1" dirty="0">
                <a:latin typeface="Arial Black" panose="020B0A04020102020204" pitchFamily="34" charset="0"/>
                <a:ea typeface="MS Mincho" panose="02020609040205080304" pitchFamily="49" charset="-128"/>
              </a:rPr>
              <a:t>Supreme Court Chief Justice: John Roberts</a:t>
            </a:r>
            <a:endParaRPr lang="en-US" sz="2800" b="1" dirty="0">
              <a:effectLst/>
              <a:latin typeface="Arial Black" panose="020B0A04020102020204" pitchFamily="34" charset="0"/>
              <a:ea typeface="MS Mincho" panose="02020609040205080304" pitchFamily="49" charset="-128"/>
            </a:endParaRPr>
          </a:p>
        </p:txBody>
      </p:sp>
    </p:spTree>
    <p:extLst>
      <p:ext uri="{BB962C8B-B14F-4D97-AF65-F5344CB8AC3E}">
        <p14:creationId xmlns:p14="http://schemas.microsoft.com/office/powerpoint/2010/main" val="78293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ntire_Bush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46" y="134471"/>
            <a:ext cx="8189259" cy="65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18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09064"/>
          </a:xfrm>
          <a:prstGeom prst="rect">
            <a:avLst/>
          </a:prstGeom>
        </p:spPr>
        <p:txBody>
          <a:bodyPr wrap="square">
            <a:spAutoFit/>
          </a:bodyPr>
          <a:lstStyle/>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V. Bill </a:t>
            </a:r>
            <a:r>
              <a:rPr lang="en-US" sz="2400" b="1" u="sng"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Clinton</a:t>
            </a:r>
            <a:r>
              <a:rPr lang="en-US" sz="2400"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wins the 1992 Presidential election against G.H.W. Bush and third party 			candidate Texas billionaire Ross Perot. (Republican vote split between 			Bush and Perot.)</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NAFTA- North American Free Trade Agreement passed under Clinton- free 			trade between </a:t>
            </a:r>
            <a:r>
              <a:rPr lang="en-US" sz="2400" b="1" u="sng"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Canada, Mexico</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and the U.S.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Economic boom under Clinton – balanced the budget and lowered the deficit- 			budget surplus</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Clinton </a:t>
            </a:r>
            <a:r>
              <a:rPr lang="en-US" sz="2400" b="1" u="sng"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Impeachment</a:t>
            </a:r>
            <a:r>
              <a:rPr lang="en-US" sz="2400" dirty="0" smtClean="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Trial- Clinton lied under oath, so the House of Reps. 			voted to impeach him- the Senate tried him and acquitted him in 1999- 2</a:t>
            </a:r>
            <a:r>
              <a:rPr lang="en-US" sz="2400" baseline="30000" dirty="0" smtClean="0">
                <a:effectLst/>
                <a:latin typeface="Arial" panose="020B0604020202020204" pitchFamily="34" charset="0"/>
                <a:ea typeface="MS Mincho" panose="02020609040205080304" pitchFamily="49" charset="-128"/>
                <a:cs typeface="Times New Roman" panose="02020603050405020304" pitchFamily="18" charset="0"/>
              </a:rPr>
              <a:t>nd</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president to go through full impeachment process</a:t>
            </a:r>
            <a:endParaRPr lang="en-US" sz="2400" dirty="0">
              <a:effectLst/>
              <a:latin typeface="Times New Roman" panose="02020603050405020304" pitchFamily="18" charset="0"/>
              <a:ea typeface="MS Mincho" panose="02020609040205080304" pitchFamily="49" charset="-128"/>
            </a:endParaRPr>
          </a:p>
        </p:txBody>
      </p:sp>
      <p:pic>
        <p:nvPicPr>
          <p:cNvPr id="3" name="Picture 6" descr="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71" y="4396871"/>
            <a:ext cx="1684730" cy="233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ill Clinton, George Bush and Ross Perot debated the nation's issues at the University Oct. 11, 1992 -- the first televised presidential debate featuring three candidates. The Field House could once again witness a presidential debate in fall 2000; the University is on the short list of possible sites for one of four deb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48" y="4820373"/>
            <a:ext cx="1764179" cy="20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clinton impe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7839" y="4511573"/>
            <a:ext cx="2887314" cy="230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8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125745"/>
          </a:xfrm>
          <a:prstGeom prst="rect">
            <a:avLst/>
          </a:prstGeom>
        </p:spPr>
        <p:txBody>
          <a:bodyPr wrap="square">
            <a:spAutoFit/>
          </a:bodyPr>
          <a:lstStyle/>
          <a:p>
            <a:pPr>
              <a:lnSpc>
                <a:spcPct val="130000"/>
              </a:lnSpc>
              <a:spcAft>
                <a:spcPts val="300"/>
              </a:spcAft>
            </a:pPr>
            <a:r>
              <a:rPr lang="en-US" sz="2400" b="1" dirty="0" smtClean="0">
                <a:effectLst/>
                <a:latin typeface="Comic Sans MS" panose="030F0702030302020204" pitchFamily="66" charset="0"/>
                <a:ea typeface="MS Mincho" panose="02020609040205080304" pitchFamily="49" charset="-128"/>
              </a:rPr>
              <a:t>16.2: The End of the Cold War</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I. End of Détente with the Soviet Union</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A. Soviet Union invaded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Afghanistan</a:t>
            </a:r>
            <a:r>
              <a:rPr lang="en-US" sz="2400"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on southern border- US sent advisors and 			weapons to fight communism (Osama bin Laden)- Soviets left in 1989</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B. US increased military spending under Reagan by more than $100 billion</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C. </a:t>
            </a:r>
            <a:r>
              <a:rPr lang="en-US" sz="2400" b="1" u="sng" dirty="0" smtClean="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Star Wars- </a:t>
            </a: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defense system with US missiles destroying Soviet missiles in 			space</a:t>
            </a:r>
            <a:endParaRPr lang="en-US" sz="2400" dirty="0" smtClean="0">
              <a:effectLst/>
              <a:latin typeface="Times New Roman" panose="02020603050405020304" pitchFamily="18" charset="0"/>
              <a:ea typeface="MS Mincho" panose="02020609040205080304" pitchFamily="49" charset="-128"/>
            </a:endParaRPr>
          </a:p>
          <a:p>
            <a:pPr>
              <a:lnSpc>
                <a:spcPct val="130000"/>
              </a:lnSpc>
              <a:spcAft>
                <a:spcPts val="300"/>
              </a:spcAft>
            </a:pPr>
            <a:r>
              <a:rPr lang="en-US" sz="2400" dirty="0" smtClean="0">
                <a:effectLst/>
                <a:latin typeface="Arial" panose="020B0604020202020204" pitchFamily="34" charset="0"/>
                <a:ea typeface="MS Mincho" panose="02020609040205080304" pitchFamily="49" charset="-128"/>
                <a:cs typeface="Times New Roman" panose="02020603050405020304" pitchFamily="18" charset="0"/>
              </a:rPr>
              <a:t>	D. Soviets still dominate Eastern Europe- crackdown in Poland- martial law</a:t>
            </a:r>
            <a:endParaRPr lang="en-US" sz="2400" dirty="0">
              <a:effectLst/>
              <a:latin typeface="Times New Roman" panose="02020603050405020304" pitchFamily="18" charset="0"/>
              <a:ea typeface="MS Mincho" panose="02020609040205080304" pitchFamily="49" charset="-128"/>
            </a:endParaRPr>
          </a:p>
        </p:txBody>
      </p:sp>
      <p:pic>
        <p:nvPicPr>
          <p:cNvPr id="7170" name="Picture 2" descr="Image result for reagan's star wars space pr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87" y="4101082"/>
            <a:ext cx="3824754" cy="26868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eagan's star wars space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1054"/>
            <a:ext cx="2147047" cy="282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28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419</Words>
  <Application>Microsoft Office PowerPoint</Application>
  <PresentationFormat>Widescreen</PresentationFormat>
  <Paragraphs>117</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Mincho</vt:lpstr>
      <vt:lpstr>Aharoni</vt:lpstr>
      <vt:lpstr>Arial</vt:lpstr>
      <vt:lpstr>Arial Black</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Dunlapcusd 323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Jody</dc:creator>
  <cp:lastModifiedBy>Brooks, Jody</cp:lastModifiedBy>
  <cp:revision>29</cp:revision>
  <dcterms:created xsi:type="dcterms:W3CDTF">2017-03-23T15:07:11Z</dcterms:created>
  <dcterms:modified xsi:type="dcterms:W3CDTF">2017-04-04T18:23:25Z</dcterms:modified>
</cp:coreProperties>
</file>