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9" r:id="rId5"/>
    <p:sldId id="258" r:id="rId6"/>
    <p:sldId id="257" r:id="rId7"/>
    <p:sldId id="261" r:id="rId8"/>
    <p:sldId id="262" r:id="rId9"/>
    <p:sldId id="263" r:id="rId10"/>
    <p:sldId id="264" r:id="rId11"/>
    <p:sldId id="270"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3A2280-7039-48B0-AC63-9783950D79CA}"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CF49E-B281-423F-8E39-6FB2B36180CC}" type="slidenum">
              <a:rPr lang="en-US" smtClean="0"/>
              <a:t>‹#›</a:t>
            </a:fld>
            <a:endParaRPr lang="en-US"/>
          </a:p>
        </p:txBody>
      </p:sp>
    </p:spTree>
    <p:extLst>
      <p:ext uri="{BB962C8B-B14F-4D97-AF65-F5344CB8AC3E}">
        <p14:creationId xmlns:p14="http://schemas.microsoft.com/office/powerpoint/2010/main" val="2938214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A2280-7039-48B0-AC63-9783950D79CA}"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CF49E-B281-423F-8E39-6FB2B36180CC}" type="slidenum">
              <a:rPr lang="en-US" smtClean="0"/>
              <a:t>‹#›</a:t>
            </a:fld>
            <a:endParaRPr lang="en-US"/>
          </a:p>
        </p:txBody>
      </p:sp>
    </p:spTree>
    <p:extLst>
      <p:ext uri="{BB962C8B-B14F-4D97-AF65-F5344CB8AC3E}">
        <p14:creationId xmlns:p14="http://schemas.microsoft.com/office/powerpoint/2010/main" val="396583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A2280-7039-48B0-AC63-9783950D79CA}"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CF49E-B281-423F-8E39-6FB2B36180CC}" type="slidenum">
              <a:rPr lang="en-US" smtClean="0"/>
              <a:t>‹#›</a:t>
            </a:fld>
            <a:endParaRPr lang="en-US"/>
          </a:p>
        </p:txBody>
      </p:sp>
    </p:spTree>
    <p:extLst>
      <p:ext uri="{BB962C8B-B14F-4D97-AF65-F5344CB8AC3E}">
        <p14:creationId xmlns:p14="http://schemas.microsoft.com/office/powerpoint/2010/main" val="62828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A2280-7039-48B0-AC63-9783950D79CA}"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CF49E-B281-423F-8E39-6FB2B36180CC}" type="slidenum">
              <a:rPr lang="en-US" smtClean="0"/>
              <a:t>‹#›</a:t>
            </a:fld>
            <a:endParaRPr lang="en-US"/>
          </a:p>
        </p:txBody>
      </p:sp>
    </p:spTree>
    <p:extLst>
      <p:ext uri="{BB962C8B-B14F-4D97-AF65-F5344CB8AC3E}">
        <p14:creationId xmlns:p14="http://schemas.microsoft.com/office/powerpoint/2010/main" val="3982010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3A2280-7039-48B0-AC63-9783950D79CA}"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CF49E-B281-423F-8E39-6FB2B36180CC}" type="slidenum">
              <a:rPr lang="en-US" smtClean="0"/>
              <a:t>‹#›</a:t>
            </a:fld>
            <a:endParaRPr lang="en-US"/>
          </a:p>
        </p:txBody>
      </p:sp>
    </p:spTree>
    <p:extLst>
      <p:ext uri="{BB962C8B-B14F-4D97-AF65-F5344CB8AC3E}">
        <p14:creationId xmlns:p14="http://schemas.microsoft.com/office/powerpoint/2010/main" val="18516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3A2280-7039-48B0-AC63-9783950D79CA}"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CF49E-B281-423F-8E39-6FB2B36180CC}" type="slidenum">
              <a:rPr lang="en-US" smtClean="0"/>
              <a:t>‹#›</a:t>
            </a:fld>
            <a:endParaRPr lang="en-US"/>
          </a:p>
        </p:txBody>
      </p:sp>
    </p:spTree>
    <p:extLst>
      <p:ext uri="{BB962C8B-B14F-4D97-AF65-F5344CB8AC3E}">
        <p14:creationId xmlns:p14="http://schemas.microsoft.com/office/powerpoint/2010/main" val="268654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3A2280-7039-48B0-AC63-9783950D79CA}" type="datetimeFigureOut">
              <a:rPr lang="en-US" smtClean="0"/>
              <a:t>5/16/2017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ACF49E-B281-423F-8E39-6FB2B36180CC}" type="slidenum">
              <a:rPr lang="en-US" smtClean="0"/>
              <a:t>‹#›</a:t>
            </a:fld>
            <a:endParaRPr lang="en-US"/>
          </a:p>
        </p:txBody>
      </p:sp>
    </p:spTree>
    <p:extLst>
      <p:ext uri="{BB962C8B-B14F-4D97-AF65-F5344CB8AC3E}">
        <p14:creationId xmlns:p14="http://schemas.microsoft.com/office/powerpoint/2010/main" val="2578022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3A2280-7039-48B0-AC63-9783950D79CA}" type="datetimeFigureOut">
              <a:rPr lang="en-US" smtClean="0"/>
              <a:t>5/16/2017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ACF49E-B281-423F-8E39-6FB2B36180CC}" type="slidenum">
              <a:rPr lang="en-US" smtClean="0"/>
              <a:t>‹#›</a:t>
            </a:fld>
            <a:endParaRPr lang="en-US"/>
          </a:p>
        </p:txBody>
      </p:sp>
    </p:spTree>
    <p:extLst>
      <p:ext uri="{BB962C8B-B14F-4D97-AF65-F5344CB8AC3E}">
        <p14:creationId xmlns:p14="http://schemas.microsoft.com/office/powerpoint/2010/main" val="413094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A2280-7039-48B0-AC63-9783950D79CA}" type="datetimeFigureOut">
              <a:rPr lang="en-US" smtClean="0"/>
              <a:t>5/16/2017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ACF49E-B281-423F-8E39-6FB2B36180CC}" type="slidenum">
              <a:rPr lang="en-US" smtClean="0"/>
              <a:t>‹#›</a:t>
            </a:fld>
            <a:endParaRPr lang="en-US"/>
          </a:p>
        </p:txBody>
      </p:sp>
    </p:spTree>
    <p:extLst>
      <p:ext uri="{BB962C8B-B14F-4D97-AF65-F5344CB8AC3E}">
        <p14:creationId xmlns:p14="http://schemas.microsoft.com/office/powerpoint/2010/main" val="3490533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A2280-7039-48B0-AC63-9783950D79CA}"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CF49E-B281-423F-8E39-6FB2B36180CC}" type="slidenum">
              <a:rPr lang="en-US" smtClean="0"/>
              <a:t>‹#›</a:t>
            </a:fld>
            <a:endParaRPr lang="en-US"/>
          </a:p>
        </p:txBody>
      </p:sp>
    </p:spTree>
    <p:extLst>
      <p:ext uri="{BB962C8B-B14F-4D97-AF65-F5344CB8AC3E}">
        <p14:creationId xmlns:p14="http://schemas.microsoft.com/office/powerpoint/2010/main" val="22663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A2280-7039-48B0-AC63-9783950D79CA}"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CF49E-B281-423F-8E39-6FB2B36180CC}" type="slidenum">
              <a:rPr lang="en-US" smtClean="0"/>
              <a:t>‹#›</a:t>
            </a:fld>
            <a:endParaRPr lang="en-US"/>
          </a:p>
        </p:txBody>
      </p:sp>
    </p:spTree>
    <p:extLst>
      <p:ext uri="{BB962C8B-B14F-4D97-AF65-F5344CB8AC3E}">
        <p14:creationId xmlns:p14="http://schemas.microsoft.com/office/powerpoint/2010/main" val="2635059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A2280-7039-48B0-AC63-9783950D79CA}" type="datetimeFigureOut">
              <a:rPr lang="en-US" smtClean="0"/>
              <a:t>5/16/2017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CF49E-B281-423F-8E39-6FB2B36180CC}" type="slidenum">
              <a:rPr lang="en-US" smtClean="0"/>
              <a:t>‹#›</a:t>
            </a:fld>
            <a:endParaRPr lang="en-US"/>
          </a:p>
        </p:txBody>
      </p:sp>
    </p:spTree>
    <p:extLst>
      <p:ext uri="{BB962C8B-B14F-4D97-AF65-F5344CB8AC3E}">
        <p14:creationId xmlns:p14="http://schemas.microsoft.com/office/powerpoint/2010/main" val="796904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BJLBrDSTgng" TargetMode="External"/><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history.com/topics/abraham-lincoln-assassination/videos/abraham-lincoln-death-threats?m=528e394da93ae&amp;s=undefined&amp;f=&amp;free=false"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H11SE9M2oMY"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s://www.youtube.com/watch?v=TX9vO7U_tC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453253"/>
          </a:xfrm>
          <a:prstGeom prst="rect">
            <a:avLst/>
          </a:prstGeom>
        </p:spPr>
        <p:txBody>
          <a:bodyPr wrap="square">
            <a:spAutoFit/>
          </a:bodyPr>
          <a:lstStyle/>
          <a:p>
            <a:pPr>
              <a:lnSpc>
                <a:spcPct val="130000"/>
              </a:lnSpc>
            </a:pPr>
            <a:r>
              <a:rPr lang="en-US" sz="2400" dirty="0">
                <a:latin typeface="Tahoma" panose="020B0604030504040204" pitchFamily="34" charset="0"/>
                <a:ea typeface="Calibri" panose="020F0502020204030204" pitchFamily="34" charset="0"/>
                <a:cs typeface="Times New Roman" panose="02020603050405020304" pitchFamily="18" charset="0"/>
              </a:rPr>
              <a:t>Topic 9: The Reconstruction Era</a:t>
            </a:r>
          </a:p>
          <a:p>
            <a:pPr>
              <a:lnSpc>
                <a:spcPct val="130000"/>
              </a:lnSpc>
            </a:pPr>
            <a:r>
              <a:rPr lang="en-US" sz="2400" dirty="0">
                <a:latin typeface="Aharoni" panose="02010803020104030203" pitchFamily="2" charset="-79"/>
                <a:ea typeface="Calibri" panose="020F0502020204030204" pitchFamily="34" charset="0"/>
                <a:cs typeface="Times New Roman" panose="02020603050405020304" pitchFamily="18" charset="0"/>
              </a:rPr>
              <a:t>9.1 Early Reconstruction</a:t>
            </a:r>
            <a:endParaRPr lang="en-US" sz="2400" dirty="0">
              <a:latin typeface="Tahoma" panose="020B0604030504040204" pitchFamily="34" charset="0"/>
              <a:ea typeface="Calibri" panose="020F0502020204030204" pitchFamily="34" charset="0"/>
              <a:cs typeface="Times New Roman" panose="02020603050405020304" pitchFamily="18" charset="0"/>
            </a:endParaRP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I</a:t>
            </a:r>
            <a:r>
              <a:rPr lang="en-US" sz="2400" dirty="0">
                <a:latin typeface="Tahoma" panose="020B0604030504040204" pitchFamily="34" charset="0"/>
                <a:ea typeface="Calibri" panose="020F0502020204030204" pitchFamily="34" charset="0"/>
                <a:cs typeface="Times New Roman" panose="02020603050405020304" pitchFamily="18" charset="0"/>
              </a:rPr>
              <a:t>. Civil War years – 1861-1865</a:t>
            </a:r>
          </a:p>
          <a:p>
            <a:pPr>
              <a:lnSpc>
                <a:spcPct val="130000"/>
              </a:lnSpc>
            </a:pPr>
            <a:r>
              <a:rPr lang="en-US" sz="2400" dirty="0">
                <a:latin typeface="Tahoma" panose="020B0604030504040204" pitchFamily="34" charset="0"/>
                <a:ea typeface="Calibri" panose="020F0502020204030204" pitchFamily="34" charset="0"/>
                <a:cs typeface="Times New Roman" panose="02020603050405020304" pitchFamily="18" charset="0"/>
              </a:rPr>
              <a:t>	A. 800,000 returning Northern soldiers</a:t>
            </a:r>
            <a:r>
              <a:rPr lang="en-US" sz="2400" dirty="0">
                <a:solidFill>
                  <a:srgbClr val="C00000"/>
                </a:solidFill>
                <a:latin typeface="Tahoma" panose="020B0604030504040204" pitchFamily="34" charset="0"/>
                <a:ea typeface="Calibri" panose="020F0502020204030204" pitchFamily="34" charset="0"/>
                <a:cs typeface="Times New Roman" panose="02020603050405020304" pitchFamily="18" charset="0"/>
              </a:rPr>
              <a:t> </a:t>
            </a:r>
            <a:r>
              <a:rPr lang="en-US" sz="2400" dirty="0">
                <a:latin typeface="Tahoma" panose="020B0604030504040204" pitchFamily="34" charset="0"/>
                <a:ea typeface="Calibri" panose="020F0502020204030204" pitchFamily="34" charset="0"/>
                <a:cs typeface="Times New Roman" panose="02020603050405020304" pitchFamily="18" charset="0"/>
              </a:rPr>
              <a:t>needed jobs.</a:t>
            </a:r>
          </a:p>
          <a:p>
            <a:pPr>
              <a:lnSpc>
                <a:spcPct val="130000"/>
              </a:lnSpc>
            </a:pPr>
            <a:r>
              <a:rPr lang="en-US" sz="2400" dirty="0">
                <a:latin typeface="Tahoma" panose="020B0604030504040204" pitchFamily="34" charset="0"/>
                <a:ea typeface="Calibri" panose="020F0502020204030204" pitchFamily="34" charset="0"/>
                <a:cs typeface="Times New Roman" panose="02020603050405020304" pitchFamily="18" charset="0"/>
              </a:rPr>
              <a:t>	B. Very few battles on Northern soil</a:t>
            </a:r>
          </a:p>
          <a:p>
            <a:pPr>
              <a:lnSpc>
                <a:spcPct val="130000"/>
              </a:lnSpc>
            </a:pPr>
            <a:r>
              <a:rPr lang="en-US" sz="2400" dirty="0">
                <a:latin typeface="Tahoma" panose="020B0604030504040204" pitchFamily="34" charset="0"/>
                <a:ea typeface="Calibri" panose="020F0502020204030204" pitchFamily="34" charset="0"/>
                <a:cs typeface="Times New Roman" panose="02020603050405020304" pitchFamily="18" charset="0"/>
              </a:rPr>
              <a:t>	C. Many wounded </a:t>
            </a:r>
            <a:r>
              <a:rPr lang="en-US" sz="2400" b="1"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soldiers</a:t>
            </a:r>
          </a:p>
          <a:p>
            <a:pPr>
              <a:lnSpc>
                <a:spcPct val="130000"/>
              </a:lnSpc>
            </a:pPr>
            <a:r>
              <a:rPr lang="en-US" sz="2400" dirty="0">
                <a:latin typeface="Tahoma" panose="020B0604030504040204" pitchFamily="34" charset="0"/>
                <a:ea typeface="Calibri" panose="020F0502020204030204" pitchFamily="34" charset="0"/>
                <a:cs typeface="Times New Roman" panose="02020603050405020304" pitchFamily="18" charset="0"/>
              </a:rPr>
              <a:t>	D. Disagreement on how to let the South reenter the Union</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3074" name="Picture 2" descr="Image result for union wounded soldi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75" y="3576918"/>
            <a:ext cx="4008297" cy="315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210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788"/>
            <a:ext cx="12192000" cy="3933384"/>
          </a:xfrm>
          <a:prstGeom prst="rect">
            <a:avLst/>
          </a:prstGeom>
        </p:spPr>
        <p:txBody>
          <a:bodyPr wrap="square">
            <a:spAutoFit/>
          </a:bodyPr>
          <a:lstStyle/>
          <a:p>
            <a:pPr>
              <a:lnSpc>
                <a:spcPct val="130000"/>
              </a:lnSpc>
            </a:pPr>
            <a:r>
              <a:rPr lang="en-US" sz="2400" dirty="0">
                <a:latin typeface="Tahoma" panose="020B0604030504040204" pitchFamily="34" charset="0"/>
                <a:ea typeface="Calibri" panose="020F0502020204030204" pitchFamily="34" charset="0"/>
                <a:cs typeface="Times New Roman" panose="02020603050405020304" pitchFamily="18" charset="0"/>
              </a:rPr>
              <a:t>II. Economic Problems for Freedman</a:t>
            </a: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A</a:t>
            </a:r>
            <a:r>
              <a:rPr lang="en-US" sz="2400" dirty="0">
                <a:latin typeface="Tahoma" panose="020B0604030504040204" pitchFamily="34" charset="0"/>
                <a:ea typeface="Calibri" panose="020F0502020204030204" pitchFamily="34" charset="0"/>
                <a:cs typeface="Times New Roman" panose="02020603050405020304" pitchFamily="18" charset="0"/>
              </a:rPr>
              <a:t>. Many freedman couldn’t afford land, so worked on the plantations for low pay.</a:t>
            </a: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B</a:t>
            </a:r>
            <a:r>
              <a:rPr lang="en-US" sz="2400" dirty="0">
                <a:latin typeface="Tahoma" panose="020B0604030504040204" pitchFamily="34" charset="0"/>
                <a:ea typeface="Calibri" panose="020F0502020204030204" pitchFamily="34" charset="0"/>
                <a:cs typeface="Times New Roman" panose="02020603050405020304" pitchFamily="18" charset="0"/>
              </a:rPr>
              <a:t>. </a:t>
            </a:r>
            <a:r>
              <a:rPr lang="en-US" sz="2400" b="1"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Sharecroppers</a:t>
            </a:r>
            <a:r>
              <a:rPr lang="en-US" sz="2400" dirty="0">
                <a:latin typeface="Tahoma" panose="020B0604030504040204" pitchFamily="34" charset="0"/>
                <a:ea typeface="Calibri" panose="020F0502020204030204" pitchFamily="34" charset="0"/>
                <a:cs typeface="Times New Roman" panose="02020603050405020304" pitchFamily="18" charset="0"/>
              </a:rPr>
              <a:t> rented a plot of land and the owners (planters) provided seed, </a:t>
            </a:r>
            <a:r>
              <a:rPr lang="en-US" sz="2400" dirty="0" smtClean="0">
                <a:latin typeface="Tahoma" panose="020B0604030504040204" pitchFamily="34" charset="0"/>
                <a:ea typeface="Calibri" panose="020F0502020204030204" pitchFamily="34" charset="0"/>
                <a:cs typeface="Times New Roman" panose="02020603050405020304" pitchFamily="18" charset="0"/>
              </a:rPr>
              <a:t>	fertilizer</a:t>
            </a:r>
            <a:r>
              <a:rPr lang="en-US" sz="2400" dirty="0">
                <a:latin typeface="Tahoma" panose="020B0604030504040204" pitchFamily="34" charset="0"/>
                <a:ea typeface="Calibri" panose="020F0502020204030204" pitchFamily="34" charset="0"/>
                <a:cs typeface="Times New Roman" panose="02020603050405020304" pitchFamily="18" charset="0"/>
              </a:rPr>
              <a:t>, and </a:t>
            </a:r>
            <a:r>
              <a:rPr lang="en-US" sz="2400" dirty="0" smtClean="0">
                <a:latin typeface="Tahoma" panose="020B0604030504040204" pitchFamily="34" charset="0"/>
                <a:ea typeface="Calibri" panose="020F0502020204030204" pitchFamily="34" charset="0"/>
                <a:cs typeface="Times New Roman" panose="02020603050405020304" pitchFamily="18" charset="0"/>
              </a:rPr>
              <a:t>tools </a:t>
            </a:r>
            <a:r>
              <a:rPr lang="en-US" sz="2400" dirty="0">
                <a:latin typeface="Tahoma" panose="020B0604030504040204" pitchFamily="34" charset="0"/>
                <a:ea typeface="Calibri" panose="020F0502020204030204" pitchFamily="34" charset="0"/>
                <a:cs typeface="Times New Roman" panose="02020603050405020304" pitchFamily="18" charset="0"/>
              </a:rPr>
              <a:t>in return for a share of the crop at harvest time. This resulted </a:t>
            </a:r>
            <a:r>
              <a:rPr lang="en-US" sz="2400" dirty="0" smtClean="0">
                <a:latin typeface="Tahoma" panose="020B0604030504040204" pitchFamily="34" charset="0"/>
                <a:ea typeface="Calibri" panose="020F0502020204030204" pitchFamily="34" charset="0"/>
                <a:cs typeface="Times New Roman" panose="02020603050405020304" pitchFamily="18" charset="0"/>
              </a:rPr>
              <a:t>	in </a:t>
            </a:r>
            <a:r>
              <a:rPr lang="en-US" sz="2400" dirty="0">
                <a:latin typeface="Tahoma" panose="020B0604030504040204" pitchFamily="34" charset="0"/>
                <a:ea typeface="Calibri" panose="020F0502020204030204" pitchFamily="34" charset="0"/>
                <a:cs typeface="Times New Roman" panose="02020603050405020304" pitchFamily="18" charset="0"/>
              </a:rPr>
              <a:t>cycles of poverty </a:t>
            </a:r>
            <a:r>
              <a:rPr lang="en-US" sz="2400" dirty="0" smtClean="0">
                <a:latin typeface="Tahoma" panose="020B0604030504040204" pitchFamily="34" charset="0"/>
                <a:ea typeface="Calibri" panose="020F0502020204030204" pitchFamily="34" charset="0"/>
                <a:cs typeface="Times New Roman" panose="02020603050405020304" pitchFamily="18" charset="0"/>
              </a:rPr>
              <a:t>where </a:t>
            </a:r>
            <a:r>
              <a:rPr lang="en-US" sz="2400" dirty="0">
                <a:latin typeface="Tahoma" panose="020B0604030504040204" pitchFamily="34" charset="0"/>
                <a:ea typeface="Calibri" panose="020F0502020204030204" pitchFamily="34" charset="0"/>
                <a:cs typeface="Times New Roman" panose="02020603050405020304" pitchFamily="18" charset="0"/>
              </a:rPr>
              <a:t>the sharecroppers were tied to the land constantly </a:t>
            </a:r>
            <a:r>
              <a:rPr lang="en-US" sz="2400" dirty="0" smtClean="0">
                <a:latin typeface="Tahoma" panose="020B0604030504040204" pitchFamily="34" charset="0"/>
                <a:ea typeface="Calibri" panose="020F0502020204030204" pitchFamily="34" charset="0"/>
                <a:cs typeface="Times New Roman" panose="02020603050405020304" pitchFamily="18" charset="0"/>
              </a:rPr>
              <a:t>	owing </a:t>
            </a:r>
            <a:r>
              <a:rPr lang="en-US" sz="2400" dirty="0">
                <a:latin typeface="Tahoma" panose="020B0604030504040204" pitchFamily="34" charset="0"/>
                <a:ea typeface="Calibri" panose="020F0502020204030204" pitchFamily="34" charset="0"/>
                <a:cs typeface="Times New Roman" panose="02020603050405020304" pitchFamily="18" charset="0"/>
              </a:rPr>
              <a:t>money to the landowners.</a:t>
            </a: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C</a:t>
            </a:r>
            <a:r>
              <a:rPr lang="en-US" sz="2400" dirty="0">
                <a:latin typeface="Tahoma" panose="020B0604030504040204" pitchFamily="34" charset="0"/>
                <a:ea typeface="Calibri" panose="020F0502020204030204" pitchFamily="34" charset="0"/>
                <a:cs typeface="Times New Roman" panose="02020603050405020304" pitchFamily="18" charset="0"/>
              </a:rPr>
              <a:t>. More competition for Southern products from outside US- tobacco, cotton, </a:t>
            </a:r>
            <a:r>
              <a:rPr lang="en-US" sz="2400" dirty="0" smtClean="0">
                <a:latin typeface="Tahoma" panose="020B0604030504040204" pitchFamily="34" charset="0"/>
                <a:ea typeface="Calibri" panose="020F0502020204030204" pitchFamily="34" charset="0"/>
                <a:cs typeface="Times New Roman" panose="02020603050405020304" pitchFamily="18" charset="0"/>
              </a:rPr>
              <a:t>	sugarcane </a:t>
            </a:r>
            <a:r>
              <a:rPr lang="en-US" sz="2400" dirty="0" err="1">
                <a:latin typeface="Tahoma" panose="020B0604030504040204" pitchFamily="34" charset="0"/>
                <a:ea typeface="Calibri" panose="020F0502020204030204" pitchFamily="34" charset="0"/>
                <a:cs typeface="Times New Roman" panose="02020603050405020304" pitchFamily="18" charset="0"/>
              </a:rPr>
              <a:t>etc</a:t>
            </a:r>
            <a:r>
              <a:rPr lang="en-US" sz="2400" dirty="0">
                <a:latin typeface="Tahoma" panose="020B0604030504040204" pitchFamily="34" charset="0"/>
                <a:ea typeface="Calibri" panose="020F0502020204030204" pitchFamily="34" charset="0"/>
                <a:cs typeface="Times New Roman" panose="02020603050405020304" pitchFamily="18" charset="0"/>
              </a:rPr>
              <a:t>…</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1028" name="Picture 4" descr="Image result for sharecroppers during reconstr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763" y="3377275"/>
            <a:ext cx="4631578" cy="36878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harecroppers during reconstru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869" y="3987172"/>
            <a:ext cx="4335498" cy="285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805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273478"/>
          </a:xfrm>
          <a:prstGeom prst="rect">
            <a:avLst/>
          </a:prstGeom>
        </p:spPr>
        <p:txBody>
          <a:bodyPr wrap="square">
            <a:spAutoFit/>
          </a:bodyPr>
          <a:lstStyle/>
          <a:p>
            <a:pPr>
              <a:lnSpc>
                <a:spcPct val="130000"/>
              </a:lnSpc>
            </a:pPr>
            <a:r>
              <a:rPr lang="en-US" sz="700" dirty="0">
                <a:latin typeface="Tahoma" panose="020B0604030504040204" pitchFamily="34" charset="0"/>
                <a:ea typeface="Calibri" panose="020F0502020204030204" pitchFamily="34" charset="0"/>
                <a:cs typeface="Times New Roman" panose="02020603050405020304" pitchFamily="18" charset="0"/>
              </a:rPr>
              <a:t> </a:t>
            </a:r>
            <a:endParaRPr lang="en-US" dirty="0">
              <a:latin typeface="Tahoma" panose="020B0604030504040204" pitchFamily="34" charset="0"/>
              <a:ea typeface="Calibri" panose="020F0502020204030204" pitchFamily="34" charset="0"/>
              <a:cs typeface="Times New Roman" panose="02020603050405020304" pitchFamily="18" charset="0"/>
            </a:endParaRPr>
          </a:p>
          <a:p>
            <a:pPr>
              <a:lnSpc>
                <a:spcPct val="130000"/>
              </a:lnSpc>
            </a:pPr>
            <a:r>
              <a:rPr lang="en-US" sz="2400" dirty="0">
                <a:latin typeface="Aharoni" panose="02010803020104030203" pitchFamily="2" charset="-79"/>
                <a:ea typeface="Calibri" panose="020F0502020204030204" pitchFamily="34" charset="0"/>
                <a:cs typeface="Times New Roman" panose="02020603050405020304" pitchFamily="18" charset="0"/>
              </a:rPr>
              <a:t>9.4 The Aftermath of Reconstruction</a:t>
            </a:r>
            <a:endParaRPr lang="en-US" sz="2400" dirty="0">
              <a:latin typeface="Tahoma" panose="020B0604030504040204" pitchFamily="34" charset="0"/>
              <a:ea typeface="Calibri" panose="020F0502020204030204" pitchFamily="34" charset="0"/>
              <a:cs typeface="Times New Roman" panose="02020603050405020304" pitchFamily="18" charset="0"/>
            </a:endParaRPr>
          </a:p>
          <a:p>
            <a:pPr>
              <a:lnSpc>
                <a:spcPct val="130000"/>
              </a:lnSpc>
            </a:pPr>
            <a:endParaRPr lang="en-US" sz="1000" dirty="0">
              <a:latin typeface="Tahoma" panose="020B0604030504040204" pitchFamily="34" charset="0"/>
              <a:ea typeface="Calibri" panose="020F0502020204030204" pitchFamily="34" charset="0"/>
              <a:cs typeface="Times New Roman" panose="02020603050405020304" pitchFamily="18" charset="0"/>
            </a:endParaRPr>
          </a:p>
          <a:p>
            <a:pPr>
              <a:lnSpc>
                <a:spcPct val="130000"/>
              </a:lnSpc>
            </a:pPr>
            <a:r>
              <a:rPr lang="en-US" sz="2400" dirty="0">
                <a:latin typeface="Tahoma" panose="020B0604030504040204" pitchFamily="34" charset="0"/>
                <a:ea typeface="Calibri" panose="020F0502020204030204" pitchFamily="34" charset="0"/>
                <a:cs typeface="Times New Roman" panose="02020603050405020304" pitchFamily="18" charset="0"/>
              </a:rPr>
              <a:t>I. President Grant appointed some friends to positions for Reconstruction and they stole </a:t>
            </a:r>
            <a:r>
              <a:rPr lang="en-US" sz="2400" dirty="0" smtClean="0">
                <a:latin typeface="Tahoma" panose="020B0604030504040204" pitchFamily="34" charset="0"/>
                <a:ea typeface="Calibri" panose="020F0502020204030204" pitchFamily="34" charset="0"/>
                <a:cs typeface="Times New Roman" panose="02020603050405020304" pitchFamily="18" charset="0"/>
              </a:rPr>
              <a:t>	money.  Many </a:t>
            </a:r>
            <a:r>
              <a:rPr lang="en-US" sz="2400" dirty="0">
                <a:latin typeface="Tahoma" panose="020B0604030504040204" pitchFamily="34" charset="0"/>
                <a:ea typeface="Calibri" panose="020F0502020204030204" pitchFamily="34" charset="0"/>
                <a:cs typeface="Times New Roman" panose="02020603050405020304" pitchFamily="18" charset="0"/>
              </a:rPr>
              <a:t>people sick of Reconstruction.</a:t>
            </a: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A</a:t>
            </a:r>
            <a:r>
              <a:rPr lang="en-US" sz="2400" dirty="0">
                <a:latin typeface="Tahoma" panose="020B0604030504040204" pitchFamily="34" charset="0"/>
                <a:ea typeface="Calibri" panose="020F0502020204030204" pitchFamily="34" charset="0"/>
                <a:cs typeface="Times New Roman" panose="02020603050405020304" pitchFamily="18" charset="0"/>
              </a:rPr>
              <a:t>. </a:t>
            </a:r>
            <a:r>
              <a:rPr lang="en-US" sz="2400" b="1"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Amnesty Act</a:t>
            </a:r>
            <a:r>
              <a:rPr lang="en-US" sz="2400" dirty="0">
                <a:latin typeface="Tahoma" panose="020B0604030504040204" pitchFamily="34" charset="0"/>
                <a:ea typeface="Calibri" panose="020F0502020204030204" pitchFamily="34" charset="0"/>
                <a:cs typeface="Times New Roman" panose="02020603050405020304" pitchFamily="18" charset="0"/>
              </a:rPr>
              <a:t>- 1872- restored the right to vote to nearly all white southerners.</a:t>
            </a: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B</a:t>
            </a:r>
            <a:r>
              <a:rPr lang="en-US" sz="2400" dirty="0">
                <a:latin typeface="Tahoma" panose="020B0604030504040204" pitchFamily="34" charset="0"/>
                <a:ea typeface="Calibri" panose="020F0502020204030204" pitchFamily="34" charset="0"/>
                <a:cs typeface="Times New Roman" panose="02020603050405020304" pitchFamily="18" charset="0"/>
              </a:rPr>
              <a:t>. 1876 Presidential Election no majority winner- disputed ballots, so a commission </a:t>
            </a:r>
            <a:r>
              <a:rPr lang="en-US" sz="2400" dirty="0" smtClean="0">
                <a:latin typeface="Tahoma" panose="020B0604030504040204" pitchFamily="34" charset="0"/>
                <a:ea typeface="Calibri" panose="020F0502020204030204" pitchFamily="34" charset="0"/>
                <a:cs typeface="Times New Roman" panose="02020603050405020304" pitchFamily="18" charset="0"/>
              </a:rPr>
              <a:t>	appointed </a:t>
            </a:r>
            <a:r>
              <a:rPr lang="en-US" sz="2400" dirty="0">
                <a:latin typeface="Tahoma" panose="020B0604030504040204" pitchFamily="34" charset="0"/>
                <a:ea typeface="Calibri" panose="020F0502020204030204" pitchFamily="34" charset="0"/>
                <a:cs typeface="Times New Roman" panose="02020603050405020304" pitchFamily="18" charset="0"/>
              </a:rPr>
              <a:t>to </a:t>
            </a:r>
            <a:r>
              <a:rPr lang="en-US" sz="2400" dirty="0" smtClean="0">
                <a:latin typeface="Tahoma" panose="020B0604030504040204" pitchFamily="34" charset="0"/>
                <a:ea typeface="Calibri" panose="020F0502020204030204" pitchFamily="34" charset="0"/>
                <a:cs typeface="Times New Roman" panose="02020603050405020304" pitchFamily="18" charset="0"/>
              </a:rPr>
              <a:t>decide </a:t>
            </a:r>
            <a:r>
              <a:rPr lang="en-US" sz="2400" dirty="0">
                <a:latin typeface="Tahoma" panose="020B0604030504040204" pitchFamily="34" charset="0"/>
                <a:ea typeface="Calibri" panose="020F0502020204030204" pitchFamily="34" charset="0"/>
                <a:cs typeface="Times New Roman" panose="02020603050405020304" pitchFamily="18" charset="0"/>
              </a:rPr>
              <a:t>the disputed ballots. The Compromise of 1877 basically said </a:t>
            </a:r>
            <a:r>
              <a:rPr lang="en-US" sz="2400" dirty="0" smtClean="0">
                <a:latin typeface="Tahoma" panose="020B0604030504040204" pitchFamily="34" charset="0"/>
                <a:ea typeface="Calibri" panose="020F0502020204030204" pitchFamily="34" charset="0"/>
                <a:cs typeface="Times New Roman" panose="02020603050405020304" pitchFamily="18" charset="0"/>
              </a:rPr>
              <a:t>	the </a:t>
            </a:r>
            <a:r>
              <a:rPr lang="en-US" sz="2400" dirty="0">
                <a:latin typeface="Tahoma" panose="020B0604030504040204" pitchFamily="34" charset="0"/>
                <a:ea typeface="Calibri" panose="020F0502020204030204" pitchFamily="34" charset="0"/>
                <a:cs typeface="Times New Roman" panose="02020603050405020304" pitchFamily="18" charset="0"/>
              </a:rPr>
              <a:t>South would go with </a:t>
            </a:r>
            <a:r>
              <a:rPr lang="en-US" sz="2400" dirty="0" smtClean="0">
                <a:latin typeface="Tahoma" panose="020B0604030504040204" pitchFamily="34" charset="0"/>
                <a:ea typeface="Calibri" panose="020F0502020204030204" pitchFamily="34" charset="0"/>
                <a:cs typeface="Times New Roman" panose="02020603050405020304" pitchFamily="18" charset="0"/>
              </a:rPr>
              <a:t>the </a:t>
            </a:r>
            <a:r>
              <a:rPr lang="en-US" sz="2400" dirty="0">
                <a:latin typeface="Tahoma" panose="020B0604030504040204" pitchFamily="34" charset="0"/>
                <a:ea typeface="Calibri" panose="020F0502020204030204" pitchFamily="34" charset="0"/>
                <a:cs typeface="Times New Roman" panose="02020603050405020304" pitchFamily="18" charset="0"/>
              </a:rPr>
              <a:t>Commission’s decision of backing Rutherford B. </a:t>
            </a:r>
            <a:r>
              <a:rPr lang="en-US" sz="2400" dirty="0" smtClean="0">
                <a:latin typeface="Tahoma" panose="020B0604030504040204" pitchFamily="34" charset="0"/>
                <a:ea typeface="Calibri" panose="020F0502020204030204" pitchFamily="34" charset="0"/>
                <a:cs typeface="Times New Roman" panose="02020603050405020304" pitchFamily="18" charset="0"/>
              </a:rPr>
              <a:t>	Hayes </a:t>
            </a:r>
            <a:r>
              <a:rPr lang="en-US" sz="2400" dirty="0">
                <a:latin typeface="Tahoma" panose="020B0604030504040204" pitchFamily="34" charset="0"/>
                <a:ea typeface="Calibri" panose="020F0502020204030204" pitchFamily="34" charset="0"/>
                <a:cs typeface="Times New Roman" panose="02020603050405020304" pitchFamily="18" charset="0"/>
              </a:rPr>
              <a:t>if Reconstruction ended in </a:t>
            </a:r>
            <a:r>
              <a:rPr lang="en-US" sz="2400" dirty="0" smtClean="0">
                <a:latin typeface="Tahoma" panose="020B0604030504040204" pitchFamily="34" charset="0"/>
                <a:ea typeface="Calibri" panose="020F0502020204030204" pitchFamily="34" charset="0"/>
                <a:cs typeface="Times New Roman" panose="02020603050405020304" pitchFamily="18" charset="0"/>
              </a:rPr>
              <a:t>the South</a:t>
            </a:r>
            <a:r>
              <a:rPr lang="en-US" sz="2400" dirty="0">
                <a:latin typeface="Tahoma" panose="020B0604030504040204" pitchFamily="34" charset="0"/>
                <a:ea typeface="Calibri" panose="020F0502020204030204" pitchFamily="34" charset="0"/>
                <a:cs typeface="Times New Roman" panose="02020603050405020304" pitchFamily="18" charset="0"/>
              </a:rPr>
              <a:t>.</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0549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13516"/>
          </a:xfrm>
          <a:prstGeom prst="rect">
            <a:avLst/>
          </a:prstGeom>
        </p:spPr>
        <p:txBody>
          <a:bodyPr wrap="square">
            <a:spAutoFit/>
          </a:bodyPr>
          <a:lstStyle/>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C</a:t>
            </a:r>
            <a:r>
              <a:rPr lang="en-US" sz="2400" dirty="0">
                <a:latin typeface="Tahoma" panose="020B0604030504040204" pitchFamily="34" charset="0"/>
                <a:ea typeface="Calibri" panose="020F0502020204030204" pitchFamily="34" charset="0"/>
                <a:cs typeface="Times New Roman" panose="02020603050405020304" pitchFamily="18" charset="0"/>
              </a:rPr>
              <a:t>. </a:t>
            </a:r>
            <a:r>
              <a:rPr lang="en-US" sz="2400" b="1"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Rutherford B. Hayes </a:t>
            </a:r>
            <a:r>
              <a:rPr lang="en-US" sz="2400" dirty="0">
                <a:latin typeface="Tahoma" panose="020B0604030504040204" pitchFamily="34" charset="0"/>
                <a:ea typeface="Calibri" panose="020F0502020204030204" pitchFamily="34" charset="0"/>
                <a:cs typeface="Times New Roman" panose="02020603050405020304" pitchFamily="18" charset="0"/>
              </a:rPr>
              <a:t>wins the disputed 1876 election and ends Reconstruction- </a:t>
            </a:r>
            <a:r>
              <a:rPr lang="en-US" sz="2400" dirty="0" smtClean="0">
                <a:latin typeface="Tahoma" panose="020B0604030504040204" pitchFamily="34" charset="0"/>
                <a:ea typeface="Calibri" panose="020F0502020204030204" pitchFamily="34" charset="0"/>
                <a:cs typeface="Times New Roman" panose="02020603050405020304" pitchFamily="18" charset="0"/>
              </a:rPr>
              <a:t>	all troops </a:t>
            </a:r>
            <a:r>
              <a:rPr lang="en-US" sz="2400" dirty="0">
                <a:latin typeface="Tahoma" panose="020B0604030504040204" pitchFamily="34" charset="0"/>
                <a:ea typeface="Calibri" panose="020F0502020204030204" pitchFamily="34" charset="0"/>
                <a:cs typeface="Times New Roman" panose="02020603050405020304" pitchFamily="18" charset="0"/>
              </a:rPr>
              <a:t>left </a:t>
            </a:r>
            <a:r>
              <a:rPr lang="en-US" sz="2400" dirty="0" smtClean="0">
                <a:latin typeface="Tahoma" panose="020B0604030504040204" pitchFamily="34" charset="0"/>
                <a:ea typeface="Calibri" panose="020F0502020204030204" pitchFamily="34" charset="0"/>
                <a:cs typeface="Times New Roman" panose="02020603050405020304" pitchFamily="18" charset="0"/>
              </a:rPr>
              <a:t>the </a:t>
            </a:r>
            <a:r>
              <a:rPr lang="en-US" sz="2400" dirty="0">
                <a:latin typeface="Tahoma" panose="020B0604030504040204" pitchFamily="34" charset="0"/>
                <a:ea typeface="Calibri" panose="020F0502020204030204" pitchFamily="34" charset="0"/>
                <a:cs typeface="Times New Roman" panose="02020603050405020304" pitchFamily="18" charset="0"/>
              </a:rPr>
              <a:t>South. White </a:t>
            </a:r>
            <a:r>
              <a:rPr lang="en-US" sz="2400" dirty="0" smtClean="0">
                <a:latin typeface="Tahoma" panose="020B0604030504040204" pitchFamily="34" charset="0"/>
                <a:ea typeface="Calibri" panose="020F0502020204030204" pitchFamily="34" charset="0"/>
                <a:cs typeface="Times New Roman" panose="02020603050405020304" pitchFamily="18" charset="0"/>
              </a:rPr>
              <a:t>Southerners </a:t>
            </a:r>
            <a:r>
              <a:rPr lang="en-US" sz="2400" dirty="0">
                <a:latin typeface="Tahoma" panose="020B0604030504040204" pitchFamily="34" charset="0"/>
                <a:ea typeface="Calibri" panose="020F0502020204030204" pitchFamily="34" charset="0"/>
                <a:cs typeface="Times New Roman" panose="02020603050405020304" pitchFamily="18" charset="0"/>
              </a:rPr>
              <a:t>bitter- many blacks lost some political </a:t>
            </a:r>
            <a:r>
              <a:rPr lang="en-US" sz="2400" dirty="0" smtClean="0">
                <a:latin typeface="Tahoma" panose="020B0604030504040204" pitchFamily="34" charset="0"/>
                <a:ea typeface="Calibri" panose="020F0502020204030204" pitchFamily="34" charset="0"/>
                <a:cs typeface="Times New Roman" panose="02020603050405020304" pitchFamily="18" charset="0"/>
              </a:rPr>
              <a:t>	rights</a:t>
            </a:r>
            <a:r>
              <a:rPr lang="en-US" sz="2400" dirty="0">
                <a:latin typeface="Tahoma" panose="020B0604030504040204" pitchFamily="34" charset="0"/>
                <a:ea typeface="Calibri" panose="020F0502020204030204" pitchFamily="34" charset="0"/>
                <a:cs typeface="Times New Roman" panose="02020603050405020304" pitchFamily="18" charset="0"/>
              </a:rPr>
              <a:t>.</a:t>
            </a: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D</a:t>
            </a:r>
            <a:r>
              <a:rPr lang="en-US" sz="2400" dirty="0">
                <a:latin typeface="Tahoma" panose="020B0604030504040204" pitchFamily="34" charset="0"/>
                <a:ea typeface="Calibri" panose="020F0502020204030204" pitchFamily="34" charset="0"/>
                <a:cs typeface="Times New Roman" panose="02020603050405020304" pitchFamily="18" charset="0"/>
              </a:rPr>
              <a:t>. Southern Democrats found ways to restrict blacks- </a:t>
            </a:r>
            <a:r>
              <a:rPr lang="en-US" sz="2400"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poll taxes</a:t>
            </a:r>
            <a:r>
              <a:rPr lang="en-US" sz="2400" dirty="0">
                <a:latin typeface="Tahoma" panose="020B0604030504040204" pitchFamily="34" charset="0"/>
                <a:ea typeface="Calibri" panose="020F0502020204030204" pitchFamily="34" charset="0"/>
                <a:cs typeface="Times New Roman" panose="02020603050405020304" pitchFamily="18" charset="0"/>
              </a:rPr>
              <a:t>, </a:t>
            </a:r>
            <a:r>
              <a:rPr lang="en-US" sz="2400"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literacy tests</a:t>
            </a:r>
            <a:r>
              <a:rPr lang="en-US" sz="2400" dirty="0">
                <a:latin typeface="Tahoma" panose="020B0604030504040204" pitchFamily="34" charset="0"/>
                <a:ea typeface="Calibri" panose="020F0502020204030204" pitchFamily="34" charset="0"/>
                <a:cs typeface="Times New Roman" panose="02020603050405020304" pitchFamily="18" charset="0"/>
              </a:rPr>
              <a:t>,  and </a:t>
            </a:r>
            <a:r>
              <a:rPr lang="en-US" sz="2400" dirty="0" smtClean="0">
                <a:latin typeface="Tahoma" panose="020B0604030504040204" pitchFamily="34" charset="0"/>
                <a:ea typeface="Calibri" panose="020F0502020204030204" pitchFamily="34" charset="0"/>
                <a:cs typeface="Times New Roman" panose="02020603050405020304" pitchFamily="18" charset="0"/>
              </a:rPr>
              <a:t>	the </a:t>
            </a:r>
            <a:r>
              <a:rPr lang="en-US" sz="2400" b="1" u="sng" dirty="0" smtClean="0">
                <a:solidFill>
                  <a:srgbClr val="C00000"/>
                </a:solidFill>
                <a:latin typeface="Tahoma" panose="020B0604030504040204" pitchFamily="34" charset="0"/>
                <a:ea typeface="Calibri" panose="020F0502020204030204" pitchFamily="34" charset="0"/>
                <a:cs typeface="Times New Roman" panose="02020603050405020304" pitchFamily="18" charset="0"/>
              </a:rPr>
              <a:t>grandfather </a:t>
            </a:r>
            <a:r>
              <a:rPr lang="en-US" sz="2400" b="1"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clause</a:t>
            </a:r>
            <a:r>
              <a:rPr lang="en-US" sz="2400"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a:t>
            </a: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E</a:t>
            </a:r>
            <a:r>
              <a:rPr lang="en-US" sz="2400" dirty="0">
                <a:latin typeface="Tahoma" panose="020B0604030504040204" pitchFamily="34" charset="0"/>
                <a:ea typeface="Calibri" panose="020F0502020204030204" pitchFamily="34" charset="0"/>
                <a:cs typeface="Times New Roman" panose="02020603050405020304" pitchFamily="18" charset="0"/>
              </a:rPr>
              <a:t>. Jim Crow laws- 1877- segregation became law in the South- separated blacks and </a:t>
            </a:r>
            <a:r>
              <a:rPr lang="en-US" sz="2400" dirty="0" smtClean="0">
                <a:latin typeface="Tahoma" panose="020B0604030504040204" pitchFamily="34" charset="0"/>
                <a:ea typeface="Calibri" panose="020F0502020204030204" pitchFamily="34" charset="0"/>
                <a:cs typeface="Times New Roman" panose="02020603050405020304" pitchFamily="18" charset="0"/>
              </a:rPr>
              <a:t>	whites </a:t>
            </a:r>
            <a:r>
              <a:rPr lang="en-US" sz="2400" dirty="0">
                <a:latin typeface="Tahoma" panose="020B0604030504040204" pitchFamily="34" charset="0"/>
                <a:ea typeface="Calibri" panose="020F0502020204030204" pitchFamily="34" charset="0"/>
                <a:cs typeface="Times New Roman" panose="02020603050405020304" pitchFamily="18" charset="0"/>
              </a:rPr>
              <a:t>in </a:t>
            </a:r>
            <a:r>
              <a:rPr lang="en-US" sz="2400" b="1" u="sng" dirty="0" smtClean="0">
                <a:solidFill>
                  <a:srgbClr val="C00000"/>
                </a:solidFill>
                <a:latin typeface="Tahoma" panose="020B0604030504040204" pitchFamily="34" charset="0"/>
                <a:ea typeface="Calibri" panose="020F0502020204030204" pitchFamily="34" charset="0"/>
                <a:cs typeface="Times New Roman" panose="02020603050405020304" pitchFamily="18" charset="0"/>
              </a:rPr>
              <a:t>schools</a:t>
            </a:r>
            <a:r>
              <a:rPr lang="en-US" sz="2400" dirty="0">
                <a:latin typeface="Tahoma" panose="020B0604030504040204" pitchFamily="34" charset="0"/>
                <a:ea typeface="Calibri" panose="020F0502020204030204" pitchFamily="34" charset="0"/>
                <a:cs typeface="Times New Roman" panose="02020603050405020304" pitchFamily="18" charset="0"/>
              </a:rPr>
              <a:t>, restaurants, </a:t>
            </a:r>
            <a:r>
              <a:rPr lang="en-US" sz="2400" dirty="0" smtClean="0">
                <a:latin typeface="Tahoma" panose="020B0604030504040204" pitchFamily="34" charset="0"/>
                <a:ea typeface="Calibri" panose="020F0502020204030204" pitchFamily="34" charset="0"/>
                <a:cs typeface="Times New Roman" panose="02020603050405020304" pitchFamily="18" charset="0"/>
              </a:rPr>
              <a:t>theaters</a:t>
            </a:r>
            <a:r>
              <a:rPr lang="en-US" sz="2400" dirty="0">
                <a:latin typeface="Tahoma" panose="020B0604030504040204" pitchFamily="34" charset="0"/>
                <a:ea typeface="Calibri" panose="020F0502020204030204" pitchFamily="34" charset="0"/>
                <a:cs typeface="Times New Roman" panose="02020603050405020304" pitchFamily="18" charset="0"/>
              </a:rPr>
              <a:t>, trains, hospitals, cemeteries </a:t>
            </a:r>
            <a:r>
              <a:rPr lang="en-US" sz="2400" dirty="0" err="1">
                <a:latin typeface="Tahoma" panose="020B0604030504040204" pitchFamily="34" charset="0"/>
                <a:ea typeface="Calibri" panose="020F0502020204030204" pitchFamily="34" charset="0"/>
                <a:cs typeface="Times New Roman" panose="02020603050405020304" pitchFamily="18" charset="0"/>
              </a:rPr>
              <a:t>etc</a:t>
            </a:r>
            <a:r>
              <a:rPr lang="en-US" sz="2400" dirty="0">
                <a:latin typeface="Tahoma" panose="020B0604030504040204" pitchFamily="34" charset="0"/>
                <a:ea typeface="Calibri" panose="020F0502020204030204" pitchFamily="34" charset="0"/>
                <a:cs typeface="Times New Roman" panose="02020603050405020304" pitchFamily="18" charset="0"/>
              </a:rPr>
              <a:t>…</a:t>
            </a: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F</a:t>
            </a:r>
            <a:r>
              <a:rPr lang="en-US" sz="2400" dirty="0">
                <a:latin typeface="Tahoma" panose="020B0604030504040204" pitchFamily="34" charset="0"/>
                <a:ea typeface="Calibri" panose="020F0502020204030204" pitchFamily="34" charset="0"/>
                <a:cs typeface="Times New Roman" panose="02020603050405020304" pitchFamily="18" charset="0"/>
              </a:rPr>
              <a:t>. </a:t>
            </a:r>
            <a:r>
              <a:rPr lang="en-US" sz="2400" b="1" i="1"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Plessy v. Ferguson</a:t>
            </a:r>
            <a:r>
              <a:rPr lang="en-US" sz="2400" b="1"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 </a:t>
            </a:r>
            <a:r>
              <a:rPr lang="en-US" sz="2400" dirty="0">
                <a:latin typeface="Tahoma" panose="020B0604030504040204" pitchFamily="34" charset="0"/>
                <a:ea typeface="Calibri" panose="020F0502020204030204" pitchFamily="34" charset="0"/>
                <a:cs typeface="Times New Roman" panose="02020603050405020304" pitchFamily="18" charset="0"/>
              </a:rPr>
              <a:t>1896- Supreme Court decided separate but equal facilities </a:t>
            </a:r>
            <a:r>
              <a:rPr lang="en-US" sz="2400" dirty="0" smtClean="0">
                <a:latin typeface="Tahoma" panose="020B0604030504040204" pitchFamily="34" charset="0"/>
                <a:ea typeface="Calibri" panose="020F0502020204030204" pitchFamily="34" charset="0"/>
                <a:cs typeface="Times New Roman" panose="02020603050405020304" pitchFamily="18" charset="0"/>
              </a:rPr>
              <a:t>	was constitutional</a:t>
            </a:r>
            <a:r>
              <a:rPr lang="en-US" sz="2400" dirty="0">
                <a:latin typeface="Tahoma" panose="020B0604030504040204" pitchFamily="34" charset="0"/>
                <a:ea typeface="Calibri" panose="020F0502020204030204" pitchFamily="34" charset="0"/>
                <a:cs typeface="Times New Roman" panose="02020603050405020304" pitchFamily="18" charset="0"/>
              </a:rPr>
              <a:t>.</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8194" name="Picture 2" descr="Image result for rutherford b hay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357" y="4305939"/>
            <a:ext cx="2009010" cy="244448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 Plessy v. Ferguson, 18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9234" y="3906096"/>
            <a:ext cx="2601072" cy="247752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plessy v fergu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7964" y="4507646"/>
            <a:ext cx="2381250" cy="157162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plessy v fergus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1289" y="4305939"/>
            <a:ext cx="3496655" cy="2622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392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012859"/>
          </a:xfrm>
          <a:prstGeom prst="rect">
            <a:avLst/>
          </a:prstGeom>
        </p:spPr>
        <p:txBody>
          <a:bodyPr wrap="square">
            <a:spAutoFit/>
          </a:bodyPr>
          <a:lstStyle/>
          <a:p>
            <a:pPr>
              <a:lnSpc>
                <a:spcPct val="130000"/>
              </a:lnSpc>
            </a:pPr>
            <a:r>
              <a:rPr lang="en-US" sz="2400" dirty="0">
                <a:latin typeface="Tahoma" panose="020B0604030504040204" pitchFamily="34" charset="0"/>
                <a:ea typeface="Calibri" panose="020F0502020204030204" pitchFamily="34" charset="0"/>
                <a:cs typeface="Times New Roman" panose="02020603050405020304" pitchFamily="18" charset="0"/>
              </a:rPr>
              <a:t>II. The South built its economy back up by 1880- new industries (factories and mills) </a:t>
            </a:r>
            <a:r>
              <a:rPr lang="en-US" sz="2400" dirty="0" smtClean="0">
                <a:latin typeface="Tahoma" panose="020B0604030504040204" pitchFamily="34" charset="0"/>
                <a:ea typeface="Calibri" panose="020F0502020204030204" pitchFamily="34" charset="0"/>
                <a:cs typeface="Times New Roman" panose="02020603050405020304" pitchFamily="18" charset="0"/>
              </a:rPr>
              <a:t>	and </a:t>
            </a:r>
            <a:r>
              <a:rPr lang="en-US" sz="2400" dirty="0">
                <a:latin typeface="Tahoma" panose="020B0604030504040204" pitchFamily="34" charset="0"/>
                <a:ea typeface="Calibri" panose="020F0502020204030204" pitchFamily="34" charset="0"/>
                <a:cs typeface="Times New Roman" panose="02020603050405020304" pitchFamily="18" charset="0"/>
              </a:rPr>
              <a:t>good farm </a:t>
            </a:r>
            <a:r>
              <a:rPr lang="en-US" sz="2400" dirty="0" smtClean="0">
                <a:latin typeface="Tahoma" panose="020B0604030504040204" pitchFamily="34" charset="0"/>
                <a:ea typeface="Calibri" panose="020F0502020204030204" pitchFamily="34" charset="0"/>
                <a:cs typeface="Times New Roman" panose="02020603050405020304" pitchFamily="18" charset="0"/>
              </a:rPr>
              <a:t>production </a:t>
            </a:r>
            <a:r>
              <a:rPr lang="en-US" sz="2400" dirty="0">
                <a:latin typeface="Tahoma" panose="020B0604030504040204" pitchFamily="34" charset="0"/>
                <a:ea typeface="Calibri" panose="020F0502020204030204" pitchFamily="34" charset="0"/>
                <a:cs typeface="Times New Roman" panose="02020603050405020304" pitchFamily="18" charset="0"/>
              </a:rPr>
              <a:t>and new resources found and utilized- factories, </a:t>
            </a:r>
            <a:r>
              <a:rPr lang="en-US" sz="2400" dirty="0" smtClean="0">
                <a:latin typeface="Tahoma" panose="020B0604030504040204" pitchFamily="34" charset="0"/>
                <a:ea typeface="Calibri" panose="020F0502020204030204" pitchFamily="34" charset="0"/>
                <a:cs typeface="Times New Roman" panose="02020603050405020304" pitchFamily="18" charset="0"/>
              </a:rPr>
              <a:t>	farming</a:t>
            </a:r>
            <a:r>
              <a:rPr lang="en-US" sz="2400" dirty="0">
                <a:latin typeface="Tahoma" panose="020B0604030504040204" pitchFamily="34" charset="0"/>
                <a:ea typeface="Calibri" panose="020F0502020204030204" pitchFamily="34" charset="0"/>
                <a:cs typeface="Times New Roman" panose="02020603050405020304" pitchFamily="18" charset="0"/>
              </a:rPr>
              <a:t>, and mining South </a:t>
            </a:r>
            <a:r>
              <a:rPr lang="en-US" sz="2400" dirty="0" smtClean="0">
                <a:latin typeface="Tahoma" panose="020B0604030504040204" pitchFamily="34" charset="0"/>
                <a:ea typeface="Calibri" panose="020F0502020204030204" pitchFamily="34" charset="0"/>
                <a:cs typeface="Times New Roman" panose="02020603050405020304" pitchFamily="18" charset="0"/>
              </a:rPr>
              <a:t>developed </a:t>
            </a:r>
            <a:r>
              <a:rPr lang="en-US" sz="2400" dirty="0">
                <a:latin typeface="Tahoma" panose="020B0604030504040204" pitchFamily="34" charset="0"/>
                <a:ea typeface="Calibri" panose="020F0502020204030204" pitchFamily="34" charset="0"/>
                <a:cs typeface="Times New Roman" panose="02020603050405020304" pitchFamily="18" charset="0"/>
              </a:rPr>
              <a:t>a more balanced economy by 1900- not </a:t>
            </a:r>
            <a:r>
              <a:rPr lang="en-US" sz="2400" dirty="0" smtClean="0">
                <a:latin typeface="Tahoma" panose="020B0604030504040204" pitchFamily="34" charset="0"/>
                <a:ea typeface="Calibri" panose="020F0502020204030204" pitchFamily="34" charset="0"/>
                <a:cs typeface="Times New Roman" panose="02020603050405020304" pitchFamily="18" charset="0"/>
              </a:rPr>
              <a:t>	solely </a:t>
            </a:r>
            <a:r>
              <a:rPr lang="en-US" sz="2400" dirty="0">
                <a:latin typeface="Tahoma" panose="020B0604030504040204" pitchFamily="34" charset="0"/>
                <a:ea typeface="Calibri" panose="020F0502020204030204" pitchFamily="34" charset="0"/>
                <a:cs typeface="Times New Roman" panose="02020603050405020304" pitchFamily="18" charset="0"/>
              </a:rPr>
              <a:t>based on </a:t>
            </a:r>
            <a:r>
              <a:rPr lang="en-US" sz="2400" b="1"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farming</a:t>
            </a:r>
            <a:r>
              <a:rPr lang="en-US" sz="2400" dirty="0">
                <a:solidFill>
                  <a:srgbClr val="C00000"/>
                </a:solidFill>
                <a:latin typeface="Tahoma" panose="020B0604030504040204" pitchFamily="34" charset="0"/>
                <a:ea typeface="Calibri" panose="020F0502020204030204" pitchFamily="34" charset="0"/>
                <a:cs typeface="Times New Roman" panose="02020603050405020304" pitchFamily="18" charset="0"/>
              </a:rPr>
              <a:t> </a:t>
            </a:r>
            <a:r>
              <a:rPr lang="en-US" sz="2400" dirty="0">
                <a:latin typeface="Tahoma" panose="020B0604030504040204" pitchFamily="34" charset="0"/>
                <a:ea typeface="Calibri" panose="020F0502020204030204" pitchFamily="34" charset="0"/>
                <a:cs typeface="Times New Roman" panose="02020603050405020304" pitchFamily="18" charset="0"/>
              </a:rPr>
              <a:t>like the past</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9218" name="Picture 2" descr="http://civilwar.mrdonn.org/reconstruc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3858" y="2295245"/>
            <a:ext cx="5335401" cy="24682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25270" y="5045913"/>
            <a:ext cx="6096000" cy="646331"/>
          </a:xfrm>
          <a:prstGeom prst="rect">
            <a:avLst/>
          </a:prstGeom>
        </p:spPr>
        <p:txBody>
          <a:bodyPr>
            <a:spAutoFit/>
          </a:bodyPr>
          <a:lstStyle/>
          <a:p>
            <a:r>
              <a:rPr lang="en-US" dirty="0">
                <a:hlinkClick r:id="rId3"/>
              </a:rPr>
              <a:t>https://www.youtube.com/watch?v=BJLBrDSTgng</a:t>
            </a:r>
            <a:endParaRPr lang="en-US" dirty="0"/>
          </a:p>
          <a:p>
            <a:r>
              <a:rPr lang="en-US" dirty="0"/>
              <a:t>14 min. Reconstruction PBS</a:t>
            </a:r>
            <a:endParaRPr lang="en-US" dirty="0"/>
          </a:p>
        </p:txBody>
      </p:sp>
    </p:spTree>
    <p:extLst>
      <p:ext uri="{BB962C8B-B14F-4D97-AF65-F5344CB8AC3E}">
        <p14:creationId xmlns:p14="http://schemas.microsoft.com/office/powerpoint/2010/main" val="178929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012859"/>
          </a:xfrm>
          <a:prstGeom prst="rect">
            <a:avLst/>
          </a:prstGeom>
        </p:spPr>
        <p:txBody>
          <a:bodyPr wrap="square">
            <a:spAutoFit/>
          </a:bodyPr>
          <a:lstStyle/>
          <a:p>
            <a:pPr>
              <a:lnSpc>
                <a:spcPct val="130000"/>
              </a:lnSpc>
            </a:pPr>
            <a:r>
              <a:rPr lang="en-US" sz="2400" dirty="0">
                <a:latin typeface="Tahoma" panose="020B0604030504040204" pitchFamily="34" charset="0"/>
                <a:ea typeface="Calibri" panose="020F0502020204030204" pitchFamily="34" charset="0"/>
                <a:cs typeface="Times New Roman" panose="02020603050405020304" pitchFamily="18" charset="0"/>
              </a:rPr>
              <a:t>E. South- whole towns, homes, farms, bridges, railroads </a:t>
            </a:r>
            <a:r>
              <a:rPr lang="en-US" sz="2400" dirty="0" err="1">
                <a:latin typeface="Tahoma" panose="020B0604030504040204" pitchFamily="34" charset="0"/>
                <a:ea typeface="Calibri" panose="020F0502020204030204" pitchFamily="34" charset="0"/>
                <a:cs typeface="Times New Roman" panose="02020603050405020304" pitchFamily="18" charset="0"/>
              </a:rPr>
              <a:t>etc</a:t>
            </a:r>
            <a:r>
              <a:rPr lang="en-US" sz="2400" dirty="0">
                <a:latin typeface="Tahoma" panose="020B0604030504040204" pitchFamily="34" charset="0"/>
                <a:ea typeface="Calibri" panose="020F0502020204030204" pitchFamily="34" charset="0"/>
                <a:cs typeface="Times New Roman" panose="02020603050405020304" pitchFamily="18" charset="0"/>
              </a:rPr>
              <a:t>… destroyed</a:t>
            </a:r>
          </a:p>
          <a:p>
            <a:pPr>
              <a:lnSpc>
                <a:spcPct val="130000"/>
              </a:lnSpc>
            </a:pPr>
            <a:r>
              <a:rPr lang="en-US" sz="2400" dirty="0">
                <a:latin typeface="Tahoma" panose="020B0604030504040204" pitchFamily="34" charset="0"/>
                <a:ea typeface="Calibri" panose="020F0502020204030204" pitchFamily="34" charset="0"/>
                <a:cs typeface="Times New Roman" panose="02020603050405020304" pitchFamily="18" charset="0"/>
              </a:rPr>
              <a:t>	F. Confederate money worthless- banks closed, people lost their lifesavings</a:t>
            </a:r>
          </a:p>
          <a:p>
            <a:pPr>
              <a:lnSpc>
                <a:spcPct val="130000"/>
              </a:lnSpc>
            </a:pPr>
            <a:r>
              <a:rPr lang="en-US" sz="2400" dirty="0">
                <a:latin typeface="Tahoma" panose="020B0604030504040204" pitchFamily="34" charset="0"/>
                <a:ea typeface="Calibri" panose="020F0502020204030204" pitchFamily="34" charset="0"/>
                <a:cs typeface="Times New Roman" panose="02020603050405020304" pitchFamily="18" charset="0"/>
              </a:rPr>
              <a:t>	G. What would happen to the newly freed slaves- </a:t>
            </a:r>
            <a:r>
              <a:rPr lang="en-US" sz="2400" b="1"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freedman</a:t>
            </a:r>
          </a:p>
          <a:p>
            <a:pPr>
              <a:lnSpc>
                <a:spcPct val="130000"/>
              </a:lnSpc>
            </a:pPr>
            <a:r>
              <a:rPr lang="en-US" sz="2400" dirty="0">
                <a:latin typeface="Tahoma" panose="020B0604030504040204" pitchFamily="34" charset="0"/>
                <a:ea typeface="Calibri" panose="020F0502020204030204" pitchFamily="34" charset="0"/>
                <a:cs typeface="Times New Roman" panose="02020603050405020304" pitchFamily="18" charset="0"/>
              </a:rPr>
              <a:t>	H. Northern economy built up while the South struggled to </a:t>
            </a:r>
            <a:r>
              <a:rPr lang="en-US" sz="2400" b="1"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rebuild</a:t>
            </a:r>
            <a:r>
              <a:rPr lang="en-US" sz="2400" dirty="0">
                <a:latin typeface="Tahoma" panose="020B0604030504040204" pitchFamily="34" charset="0"/>
                <a:ea typeface="Calibri" panose="020F0502020204030204" pitchFamily="34" charset="0"/>
                <a:cs typeface="Times New Roman" panose="02020603050405020304" pitchFamily="18" charset="0"/>
              </a:rPr>
              <a:t>.</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4098" name="Picture 2" descr="https://upload.wikimedia.org/wikipedia/commons/thumb/e/e4/Currier_and_Ives_-_The_Fall_of_Richmond%2C_Va._on_the_Night_of_April_2d._1865_%28cropped%29.jpg/800px-Currier_and_Ives_-_The_Fall_of_Richmond%2C_Va._on_the_Night_of_April_2d._1865_%28cropped%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081" y="1931831"/>
            <a:ext cx="6379695" cy="45455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4129" y="6396335"/>
            <a:ext cx="12097871" cy="461665"/>
          </a:xfrm>
          <a:prstGeom prst="rect">
            <a:avLst/>
          </a:prstGeom>
        </p:spPr>
        <p:txBody>
          <a:bodyPr wrap="square">
            <a:spAutoFit/>
          </a:bodyPr>
          <a:lstStyle/>
          <a:p>
            <a:r>
              <a:rPr lang="en-US" sz="1200" dirty="0"/>
              <a:t>By Currier &amp; Ives (not signed) - This image is available from the United States Library of Congress's Prints and Photographs division under the digital ID pga.03629.This tag does not indicate the copyright status of the attached work. A normal copyright tag is still required. </a:t>
            </a:r>
            <a:r>
              <a:rPr lang="en-US" sz="1200" dirty="0" smtClean="0"/>
              <a:t>Public </a:t>
            </a:r>
            <a:r>
              <a:rPr lang="en-US" sz="1200" dirty="0"/>
              <a:t>Domain, https://commons.wikimedia.org/w/index.php?curid=39376890</a:t>
            </a:r>
          </a:p>
        </p:txBody>
      </p:sp>
    </p:spTree>
    <p:extLst>
      <p:ext uri="{BB962C8B-B14F-4D97-AF65-F5344CB8AC3E}">
        <p14:creationId xmlns:p14="http://schemas.microsoft.com/office/powerpoint/2010/main" val="2080869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334042"/>
          </a:xfrm>
          <a:prstGeom prst="rect">
            <a:avLst/>
          </a:prstGeom>
        </p:spPr>
        <p:txBody>
          <a:bodyPr wrap="square">
            <a:spAutoFit/>
          </a:bodyPr>
          <a:lstStyle/>
          <a:p>
            <a:pPr>
              <a:lnSpc>
                <a:spcPct val="130000"/>
              </a:lnSpc>
            </a:pPr>
            <a:r>
              <a:rPr lang="en-US" sz="2400" dirty="0">
                <a:latin typeface="Tahoma" panose="020B0604030504040204" pitchFamily="34" charset="0"/>
                <a:ea typeface="Calibri" panose="020F0502020204030204" pitchFamily="34" charset="0"/>
                <a:cs typeface="Times New Roman" panose="02020603050405020304" pitchFamily="18" charset="0"/>
              </a:rPr>
              <a:t>II. Reconstruction: </a:t>
            </a:r>
            <a:r>
              <a:rPr lang="en-US" sz="2400" b="1"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Ten</a:t>
            </a:r>
            <a:r>
              <a:rPr lang="en-US" sz="2400" dirty="0">
                <a:latin typeface="Tahoma" panose="020B0604030504040204" pitchFamily="34" charset="0"/>
                <a:ea typeface="Calibri" panose="020F0502020204030204" pitchFamily="34" charset="0"/>
                <a:cs typeface="Times New Roman" panose="02020603050405020304" pitchFamily="18" charset="0"/>
              </a:rPr>
              <a:t> Percent Plan- Southern state could form a new government after 10% of its </a:t>
            </a:r>
            <a:r>
              <a:rPr lang="en-US" sz="2400" dirty="0" smtClean="0">
                <a:latin typeface="Tahoma" panose="020B0604030504040204" pitchFamily="34" charset="0"/>
                <a:ea typeface="Calibri" panose="020F0502020204030204" pitchFamily="34" charset="0"/>
                <a:cs typeface="Times New Roman" panose="02020603050405020304" pitchFamily="18" charset="0"/>
              </a:rPr>
              <a:t>voters </a:t>
            </a:r>
            <a:r>
              <a:rPr lang="en-US" sz="2400" dirty="0">
                <a:latin typeface="Tahoma" panose="020B0604030504040204" pitchFamily="34" charset="0"/>
                <a:ea typeface="Calibri" panose="020F0502020204030204" pitchFamily="34" charset="0"/>
                <a:cs typeface="Times New Roman" panose="02020603050405020304" pitchFamily="18" charset="0"/>
              </a:rPr>
              <a:t>swore an oath of loyalty to the US and slavery must be abolished by new state gov’t. </a:t>
            </a: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A</a:t>
            </a:r>
            <a:r>
              <a:rPr lang="en-US" sz="2400" dirty="0">
                <a:latin typeface="Tahoma" panose="020B0604030504040204" pitchFamily="34" charset="0"/>
                <a:ea typeface="Calibri" panose="020F0502020204030204" pitchFamily="34" charset="0"/>
                <a:cs typeface="Times New Roman" panose="02020603050405020304" pitchFamily="18" charset="0"/>
              </a:rPr>
              <a:t>. Freedman’s Bureau helped the freed slaves with medical, finding jobs, setting up </a:t>
            </a:r>
            <a:r>
              <a:rPr lang="en-US" sz="2400" dirty="0" smtClean="0">
                <a:latin typeface="Tahoma" panose="020B0604030504040204" pitchFamily="34" charset="0"/>
                <a:ea typeface="Calibri" panose="020F0502020204030204" pitchFamily="34" charset="0"/>
                <a:cs typeface="Times New Roman" panose="02020603050405020304" pitchFamily="18" charset="0"/>
              </a:rPr>
              <a:t>	schools</a:t>
            </a:r>
            <a:r>
              <a:rPr lang="en-US" sz="2400" dirty="0">
                <a:latin typeface="Tahoma" panose="020B0604030504040204" pitchFamily="34" charset="0"/>
                <a:ea typeface="Calibri" panose="020F0502020204030204" pitchFamily="34" charset="0"/>
                <a:cs typeface="Times New Roman" panose="02020603050405020304" pitchFamily="18" charset="0"/>
              </a:rPr>
              <a:t>…</a:t>
            </a: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B</a:t>
            </a:r>
            <a:r>
              <a:rPr lang="en-US" sz="2400" dirty="0">
                <a:latin typeface="Tahoma" panose="020B0604030504040204" pitchFamily="34" charset="0"/>
                <a:ea typeface="Calibri" panose="020F0502020204030204" pitchFamily="34" charset="0"/>
                <a:cs typeface="Times New Roman" panose="02020603050405020304" pitchFamily="18" charset="0"/>
              </a:rPr>
              <a:t>. Abraham Lincoln assassinated by </a:t>
            </a:r>
            <a:r>
              <a:rPr lang="en-US" sz="2400" b="1"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John Wilkes Booth </a:t>
            </a:r>
            <a:r>
              <a:rPr lang="en-US" sz="2400" dirty="0">
                <a:latin typeface="Tahoma" panose="020B0604030504040204" pitchFamily="34" charset="0"/>
                <a:ea typeface="Calibri" panose="020F0502020204030204" pitchFamily="34" charset="0"/>
                <a:cs typeface="Times New Roman" panose="02020603050405020304" pitchFamily="18" charset="0"/>
              </a:rPr>
              <a:t>on April 14, 1865 at Ford’s </a:t>
            </a:r>
            <a:r>
              <a:rPr lang="en-US" sz="2400" dirty="0" smtClean="0">
                <a:latin typeface="Tahoma" panose="020B0604030504040204" pitchFamily="34" charset="0"/>
                <a:ea typeface="Calibri" panose="020F0502020204030204" pitchFamily="34" charset="0"/>
                <a:cs typeface="Times New Roman" panose="02020603050405020304" pitchFamily="18" charset="0"/>
              </a:rPr>
              <a:t>	Theater</a:t>
            </a:r>
            <a:r>
              <a:rPr lang="en-US" sz="2400" dirty="0">
                <a:latin typeface="Tahoma" panose="020B0604030504040204" pitchFamily="34" charset="0"/>
                <a:ea typeface="Calibri" panose="020F0502020204030204" pitchFamily="34" charset="0"/>
                <a:cs typeface="Times New Roman" panose="02020603050405020304" pitchFamily="18" charset="0"/>
              </a:rPr>
              <a:t>. </a:t>
            </a: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C</a:t>
            </a:r>
            <a:r>
              <a:rPr lang="en-US" sz="2400" dirty="0">
                <a:latin typeface="Tahoma" panose="020B0604030504040204" pitchFamily="34" charset="0"/>
                <a:ea typeface="Calibri" panose="020F0502020204030204" pitchFamily="34" charset="0"/>
                <a:cs typeface="Times New Roman" panose="02020603050405020304" pitchFamily="18" charset="0"/>
              </a:rPr>
              <a:t>. Booth caught and hanged by a mob. 4 other conspirators were hanged- Mary </a:t>
            </a:r>
            <a:r>
              <a:rPr lang="en-US" sz="2400" dirty="0" smtClean="0">
                <a:latin typeface="Tahoma" panose="020B0604030504040204" pitchFamily="34" charset="0"/>
                <a:ea typeface="Calibri" panose="020F0502020204030204" pitchFamily="34" charset="0"/>
                <a:cs typeface="Times New Roman" panose="02020603050405020304" pitchFamily="18" charset="0"/>
              </a:rPr>
              <a:t>	Surratt</a:t>
            </a:r>
            <a:r>
              <a:rPr lang="en-US" sz="2400" dirty="0">
                <a:latin typeface="Tahoma" panose="020B0604030504040204" pitchFamily="34" charset="0"/>
                <a:ea typeface="Calibri" panose="020F0502020204030204" pitchFamily="34" charset="0"/>
                <a:cs typeface="Times New Roman" panose="02020603050405020304" pitchFamily="18" charset="0"/>
              </a:rPr>
              <a:t>.</a:t>
            </a: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D</a:t>
            </a:r>
            <a:r>
              <a:rPr lang="en-US" sz="2400" dirty="0">
                <a:latin typeface="Tahoma" panose="020B0604030504040204" pitchFamily="34" charset="0"/>
                <a:ea typeface="Calibri" panose="020F0502020204030204" pitchFamily="34" charset="0"/>
                <a:cs typeface="Times New Roman" panose="02020603050405020304" pitchFamily="18" charset="0"/>
              </a:rPr>
              <a:t>. </a:t>
            </a:r>
            <a:r>
              <a:rPr lang="en-US" sz="2400" b="1"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13</a:t>
            </a:r>
            <a:r>
              <a:rPr lang="en-US" sz="2400" b="1" u="sng" baseline="30000" dirty="0">
                <a:solidFill>
                  <a:srgbClr val="C00000"/>
                </a:solidFill>
                <a:latin typeface="Tahoma" panose="020B0604030504040204" pitchFamily="34" charset="0"/>
                <a:ea typeface="Calibri" panose="020F0502020204030204" pitchFamily="34" charset="0"/>
                <a:cs typeface="Times New Roman" panose="02020603050405020304" pitchFamily="18" charset="0"/>
              </a:rPr>
              <a:t>th</a:t>
            </a:r>
            <a:r>
              <a:rPr lang="en-US" sz="2400" dirty="0">
                <a:latin typeface="Tahoma" panose="020B0604030504040204" pitchFamily="34" charset="0"/>
                <a:ea typeface="Calibri" panose="020F0502020204030204" pitchFamily="34" charset="0"/>
                <a:cs typeface="Times New Roman" panose="02020603050405020304" pitchFamily="18" charset="0"/>
              </a:rPr>
              <a:t> Amendment- abolished slavery</a:t>
            </a: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E</a:t>
            </a:r>
            <a:r>
              <a:rPr lang="en-US" sz="2400" dirty="0">
                <a:latin typeface="Tahoma" panose="020B0604030504040204" pitchFamily="34" charset="0"/>
                <a:ea typeface="Calibri" panose="020F0502020204030204" pitchFamily="34" charset="0"/>
                <a:cs typeface="Times New Roman" panose="02020603050405020304" pitchFamily="18" charset="0"/>
              </a:rPr>
              <a:t>. President Andrew Johnson approved Southern new state governments that met </a:t>
            </a:r>
            <a:r>
              <a:rPr lang="en-US" sz="2400" dirty="0" smtClean="0">
                <a:latin typeface="Tahoma" panose="020B0604030504040204" pitchFamily="34" charset="0"/>
                <a:ea typeface="Calibri" panose="020F0502020204030204" pitchFamily="34" charset="0"/>
                <a:cs typeface="Times New Roman" panose="02020603050405020304" pitchFamily="18" charset="0"/>
              </a:rPr>
              <a:t>	conditions. Republicans </a:t>
            </a:r>
            <a:r>
              <a:rPr lang="en-US" sz="2400" dirty="0">
                <a:latin typeface="Tahoma" panose="020B0604030504040204" pitchFamily="34" charset="0"/>
                <a:ea typeface="Calibri" panose="020F0502020204030204" pitchFamily="34" charset="0"/>
                <a:cs typeface="Times New Roman" panose="02020603050405020304" pitchFamily="18" charset="0"/>
              </a:rPr>
              <a:t>from the North upset that the South was let back in the </a:t>
            </a:r>
            <a:r>
              <a:rPr lang="en-US" sz="2400" dirty="0" smtClean="0">
                <a:latin typeface="Tahoma" panose="020B0604030504040204" pitchFamily="34" charset="0"/>
                <a:ea typeface="Calibri" panose="020F0502020204030204" pitchFamily="34" charset="0"/>
                <a:cs typeface="Times New Roman" panose="02020603050405020304" pitchFamily="18" charset="0"/>
              </a:rPr>
              <a:t>	gov’t </a:t>
            </a:r>
            <a:r>
              <a:rPr lang="en-US" sz="2400" dirty="0">
                <a:latin typeface="Tahoma" panose="020B0604030504040204" pitchFamily="34" charset="0"/>
                <a:ea typeface="Calibri" panose="020F0502020204030204" pitchFamily="34" charset="0"/>
                <a:cs typeface="Times New Roman" panose="02020603050405020304" pitchFamily="18" charset="0"/>
              </a:rPr>
              <a:t>so easily.</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5265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585323"/>
          </a:xfrm>
          <a:prstGeom prst="rect">
            <a:avLst/>
          </a:prstGeom>
        </p:spPr>
        <p:txBody>
          <a:bodyPr wrap="square">
            <a:spAutoFit/>
          </a:bodyPr>
          <a:lstStyle/>
          <a:p>
            <a:r>
              <a:rPr lang="en-US" dirty="0">
                <a:hlinkClick r:id="rId2"/>
              </a:rPr>
              <a:t>http://</a:t>
            </a:r>
            <a:r>
              <a:rPr lang="en-US" dirty="0" smtClean="0">
                <a:hlinkClick r:id="rId2"/>
              </a:rPr>
              <a:t>www.history.com/topics/abraham-lincoln-assassination/videos/abraham-lincoln-death-threats?m=528e394da93ae&amp;s=undefined&amp;f=&amp;free=false</a:t>
            </a:r>
            <a:endParaRPr lang="en-US" dirty="0" smtClean="0"/>
          </a:p>
          <a:p>
            <a:r>
              <a:rPr lang="en-US" dirty="0" smtClean="0"/>
              <a:t>2 min. Lincoln death threats History Channel</a:t>
            </a:r>
          </a:p>
          <a:p>
            <a:endParaRPr lang="en-US" dirty="0" smtClean="0"/>
          </a:p>
          <a:p>
            <a:r>
              <a:rPr lang="en-US" dirty="0" smtClean="0"/>
              <a:t>Booth Diary 3 min. History Channel</a:t>
            </a:r>
          </a:p>
          <a:p>
            <a:endParaRPr lang="en-US" dirty="0"/>
          </a:p>
          <a:p>
            <a:r>
              <a:rPr lang="en-US" dirty="0" smtClean="0"/>
              <a:t>Motives of Booth 4 min. Hist. Channel</a:t>
            </a:r>
          </a:p>
          <a:p>
            <a:endParaRPr lang="en-US" dirty="0"/>
          </a:p>
          <a:p>
            <a:endParaRPr lang="en-US" dirty="0"/>
          </a:p>
        </p:txBody>
      </p:sp>
      <p:pic>
        <p:nvPicPr>
          <p:cNvPr id="5122" name="Picture 2" descr="Image result for john wilkes boo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0953" y="380473"/>
            <a:ext cx="1686672" cy="22837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john wilkes boo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695" y="2743199"/>
            <a:ext cx="7315200" cy="411480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prairieghosts.com/surratt%2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6787" y="2418724"/>
            <a:ext cx="5572872" cy="33916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55223" y="5822089"/>
            <a:ext cx="6096000" cy="646331"/>
          </a:xfrm>
          <a:prstGeom prst="rect">
            <a:avLst/>
          </a:prstGeom>
        </p:spPr>
        <p:txBody>
          <a:bodyPr>
            <a:spAutoFit/>
          </a:bodyPr>
          <a:lstStyle/>
          <a:p>
            <a:r>
              <a:rPr lang="en-US" sz="1200" b="1" dirty="0">
                <a:latin typeface="Tahoma" panose="020B0604030504040204" pitchFamily="34" charset="0"/>
              </a:rPr>
              <a:t>Mary Surratt (far left) and the other convicted conspirators on the gallows. Mary became the first woman in American history to be executed by the federal government.</a:t>
            </a:r>
            <a:endParaRPr lang="en-US" sz="1200" dirty="0"/>
          </a:p>
        </p:txBody>
      </p:sp>
    </p:spTree>
    <p:extLst>
      <p:ext uri="{BB962C8B-B14F-4D97-AF65-F5344CB8AC3E}">
        <p14:creationId xmlns:p14="http://schemas.microsoft.com/office/powerpoint/2010/main" val="3708268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273478"/>
          </a:xfrm>
          <a:prstGeom prst="rect">
            <a:avLst/>
          </a:prstGeom>
        </p:spPr>
        <p:txBody>
          <a:bodyPr wrap="square">
            <a:spAutoFit/>
          </a:bodyPr>
          <a:lstStyle/>
          <a:p>
            <a:pPr>
              <a:lnSpc>
                <a:spcPct val="130000"/>
              </a:lnSpc>
            </a:pPr>
            <a:r>
              <a:rPr lang="en-US" sz="700" dirty="0">
                <a:latin typeface="Tahoma" panose="020B0604030504040204" pitchFamily="34" charset="0"/>
                <a:ea typeface="Calibri" panose="020F0502020204030204" pitchFamily="34" charset="0"/>
                <a:cs typeface="Times New Roman" panose="02020603050405020304" pitchFamily="18" charset="0"/>
              </a:rPr>
              <a:t> </a:t>
            </a:r>
            <a:endParaRPr lang="en-US" sz="2400" dirty="0">
              <a:latin typeface="Tahoma" panose="020B0604030504040204" pitchFamily="34" charset="0"/>
              <a:ea typeface="Calibri" panose="020F0502020204030204" pitchFamily="34" charset="0"/>
              <a:cs typeface="Times New Roman" panose="02020603050405020304" pitchFamily="18" charset="0"/>
            </a:endParaRPr>
          </a:p>
          <a:p>
            <a:pPr>
              <a:lnSpc>
                <a:spcPct val="130000"/>
              </a:lnSpc>
            </a:pPr>
            <a:r>
              <a:rPr lang="en-US" sz="2400" b="1" dirty="0">
                <a:latin typeface="Aharoni" panose="02010803020104030203" pitchFamily="2" charset="-79"/>
                <a:ea typeface="Calibri" panose="020F0502020204030204" pitchFamily="34" charset="0"/>
                <a:cs typeface="Times New Roman" panose="02020603050405020304" pitchFamily="18" charset="0"/>
              </a:rPr>
              <a:t>9.2 Radical Reconstruction </a:t>
            </a:r>
            <a:endParaRPr lang="en-US" sz="2400" b="1" dirty="0" smtClean="0">
              <a:latin typeface="Aharoni" panose="02010803020104030203" pitchFamily="2" charset="-79"/>
              <a:ea typeface="Calibri" panose="020F0502020204030204" pitchFamily="34" charset="0"/>
              <a:cs typeface="Times New Roman" panose="02020603050405020304" pitchFamily="18" charset="0"/>
            </a:endParaRPr>
          </a:p>
          <a:p>
            <a:pPr>
              <a:lnSpc>
                <a:spcPct val="130000"/>
              </a:lnSpc>
            </a:pPr>
            <a:endParaRPr lang="en-US" sz="200" dirty="0">
              <a:latin typeface="Tahoma" panose="020B0604030504040204" pitchFamily="34" charset="0"/>
              <a:ea typeface="Calibri" panose="020F0502020204030204" pitchFamily="34" charset="0"/>
              <a:cs typeface="Times New Roman" panose="02020603050405020304" pitchFamily="18" charset="0"/>
            </a:endParaRP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I</a:t>
            </a:r>
            <a:r>
              <a:rPr lang="en-US" sz="2400" dirty="0">
                <a:latin typeface="Tahoma" panose="020B0604030504040204" pitchFamily="34" charset="0"/>
                <a:ea typeface="Calibri" panose="020F0502020204030204" pitchFamily="34" charset="0"/>
                <a:cs typeface="Times New Roman" panose="02020603050405020304" pitchFamily="18" charset="0"/>
              </a:rPr>
              <a:t>. Southern states ratified the 13</a:t>
            </a:r>
            <a:r>
              <a:rPr lang="en-US" sz="2400" baseline="30000" dirty="0">
                <a:latin typeface="Tahoma" panose="020B0604030504040204" pitchFamily="34" charset="0"/>
                <a:ea typeface="Calibri" panose="020F0502020204030204" pitchFamily="34" charset="0"/>
                <a:cs typeface="Times New Roman" panose="02020603050405020304" pitchFamily="18" charset="0"/>
              </a:rPr>
              <a:t>th</a:t>
            </a:r>
            <a:r>
              <a:rPr lang="en-US" sz="2400" dirty="0">
                <a:latin typeface="Tahoma" panose="020B0604030504040204" pitchFamily="34" charset="0"/>
                <a:ea typeface="Calibri" panose="020F0502020204030204" pitchFamily="34" charset="0"/>
                <a:cs typeface="Times New Roman" panose="02020603050405020304" pitchFamily="18" charset="0"/>
              </a:rPr>
              <a:t> Amendment, but enacted </a:t>
            </a:r>
            <a:r>
              <a:rPr lang="en-US" sz="2400" b="1"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black codes</a:t>
            </a:r>
            <a:r>
              <a:rPr lang="en-US" sz="2400" dirty="0">
                <a:latin typeface="Tahoma" panose="020B0604030504040204" pitchFamily="34" charset="0"/>
                <a:ea typeface="Calibri" panose="020F0502020204030204" pitchFamily="34" charset="0"/>
                <a:cs typeface="Times New Roman" panose="02020603050405020304" pitchFamily="18" charset="0"/>
              </a:rPr>
              <a:t>.</a:t>
            </a: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A</a:t>
            </a:r>
            <a:r>
              <a:rPr lang="en-US" sz="2400" dirty="0">
                <a:latin typeface="Tahoma" panose="020B0604030504040204" pitchFamily="34" charset="0"/>
                <a:ea typeface="Calibri" panose="020F0502020204030204" pitchFamily="34" charset="0"/>
                <a:cs typeface="Times New Roman" panose="02020603050405020304" pitchFamily="18" charset="0"/>
              </a:rPr>
              <a:t>. Black codes- African Americans could marry and own property, but couldn’t vote, </a:t>
            </a:r>
            <a:r>
              <a:rPr lang="en-US" sz="2400" dirty="0" smtClean="0">
                <a:latin typeface="Tahoma" panose="020B0604030504040204" pitchFamily="34" charset="0"/>
                <a:ea typeface="Calibri" panose="020F0502020204030204" pitchFamily="34" charset="0"/>
                <a:cs typeface="Times New Roman" panose="02020603050405020304" pitchFamily="18" charset="0"/>
              </a:rPr>
              <a:t>	own </a:t>
            </a:r>
            <a:r>
              <a:rPr lang="en-US" sz="2400" dirty="0">
                <a:latin typeface="Tahoma" panose="020B0604030504040204" pitchFamily="34" charset="0"/>
                <a:ea typeface="Calibri" panose="020F0502020204030204" pitchFamily="34" charset="0"/>
                <a:cs typeface="Times New Roman" panose="02020603050405020304" pitchFamily="18" charset="0"/>
              </a:rPr>
              <a:t>guns</a:t>
            </a:r>
            <a:r>
              <a:rPr lang="en-US" sz="2400" dirty="0" smtClean="0">
                <a:latin typeface="Tahoma" panose="020B0604030504040204" pitchFamily="34" charset="0"/>
                <a:ea typeface="Calibri" panose="020F0502020204030204" pitchFamily="34" charset="0"/>
                <a:cs typeface="Times New Roman" panose="02020603050405020304" pitchFamily="18" charset="0"/>
              </a:rPr>
              <a:t>, serve </a:t>
            </a:r>
            <a:r>
              <a:rPr lang="en-US" sz="2400" dirty="0">
                <a:latin typeface="Tahoma" panose="020B0604030504040204" pitchFamily="34" charset="0"/>
                <a:ea typeface="Calibri" panose="020F0502020204030204" pitchFamily="34" charset="0"/>
                <a:cs typeface="Times New Roman" panose="02020603050405020304" pitchFamily="18" charset="0"/>
              </a:rPr>
              <a:t>on juries, could only work as laborers or servants forced to sign </a:t>
            </a:r>
            <a:r>
              <a:rPr lang="en-US" sz="2400" dirty="0" smtClean="0">
                <a:latin typeface="Tahoma" panose="020B0604030504040204" pitchFamily="34" charset="0"/>
                <a:ea typeface="Calibri" panose="020F0502020204030204" pitchFamily="34" charset="0"/>
                <a:cs typeface="Times New Roman" panose="02020603050405020304" pitchFamily="18" charset="0"/>
              </a:rPr>
              <a:t>    	contracts</a:t>
            </a:r>
            <a:r>
              <a:rPr lang="en-US" sz="2400" dirty="0">
                <a:latin typeface="Tahoma" panose="020B0604030504040204" pitchFamily="34" charset="0"/>
                <a:ea typeface="Calibri" panose="020F0502020204030204" pitchFamily="34" charset="0"/>
                <a:cs typeface="Times New Roman" panose="02020603050405020304" pitchFamily="18" charset="0"/>
              </a:rPr>
              <a:t>. </a:t>
            </a: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B</a:t>
            </a:r>
            <a:r>
              <a:rPr lang="en-US" sz="2400" dirty="0">
                <a:latin typeface="Tahoma" panose="020B0604030504040204" pitchFamily="34" charset="0"/>
                <a:ea typeface="Calibri" panose="020F0502020204030204" pitchFamily="34" charset="0"/>
                <a:cs typeface="Times New Roman" panose="02020603050405020304" pitchFamily="18" charset="0"/>
              </a:rPr>
              <a:t>. Violence and riots against blacks</a:t>
            </a: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C</a:t>
            </a:r>
            <a:r>
              <a:rPr lang="en-US" sz="2400" dirty="0">
                <a:latin typeface="Tahoma" panose="020B0604030504040204" pitchFamily="34" charset="0"/>
                <a:ea typeface="Calibri" panose="020F0502020204030204" pitchFamily="34" charset="0"/>
                <a:cs typeface="Times New Roman" panose="02020603050405020304" pitchFamily="18" charset="0"/>
              </a:rPr>
              <a:t>. Radical Reconstruction from Republicans in Congress- didn’t want Southerners </a:t>
            </a:r>
            <a:r>
              <a:rPr lang="en-US" sz="2400" dirty="0" smtClean="0">
                <a:latin typeface="Tahoma" panose="020B0604030504040204" pitchFamily="34" charset="0"/>
                <a:ea typeface="Calibri" panose="020F0502020204030204" pitchFamily="34" charset="0"/>
                <a:cs typeface="Times New Roman" panose="02020603050405020304" pitchFamily="18" charset="0"/>
              </a:rPr>
              <a:t>	back </a:t>
            </a:r>
            <a:r>
              <a:rPr lang="en-US" sz="2400" dirty="0">
                <a:latin typeface="Tahoma" panose="020B0604030504040204" pitchFamily="34" charset="0"/>
                <a:ea typeface="Calibri" panose="020F0502020204030204" pitchFamily="34" charset="0"/>
                <a:cs typeface="Times New Roman" panose="02020603050405020304" pitchFamily="18" charset="0"/>
              </a:rPr>
              <a:t>in </a:t>
            </a:r>
            <a:r>
              <a:rPr lang="en-US" sz="2400" dirty="0" smtClean="0">
                <a:latin typeface="Tahoma" panose="020B0604030504040204" pitchFamily="34" charset="0"/>
                <a:ea typeface="Calibri" panose="020F0502020204030204" pitchFamily="34" charset="0"/>
                <a:cs typeface="Times New Roman" panose="02020603050405020304" pitchFamily="18" charset="0"/>
              </a:rPr>
              <a:t>Congress</a:t>
            </a:r>
            <a:r>
              <a:rPr lang="en-US" sz="2400" dirty="0">
                <a:latin typeface="Tahoma" panose="020B0604030504040204" pitchFamily="34" charset="0"/>
                <a:ea typeface="Calibri" panose="020F0502020204030204" pitchFamily="34" charset="0"/>
                <a:cs typeface="Times New Roman" panose="02020603050405020304" pitchFamily="18" charset="0"/>
              </a:rPr>
              <a:t>, wanted to control Congress and make the South pay.</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6146" name="Picture 2" descr="Image result for black co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10" y="4140713"/>
            <a:ext cx="3623049" cy="271728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lack cod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8563" y="4045445"/>
            <a:ext cx="5169460" cy="2907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609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0" cy="4413516"/>
          </a:xfrm>
          <a:prstGeom prst="rect">
            <a:avLst/>
          </a:prstGeom>
        </p:spPr>
        <p:txBody>
          <a:bodyPr wrap="square">
            <a:spAutoFit/>
          </a:bodyPr>
          <a:lstStyle/>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D</a:t>
            </a:r>
            <a:r>
              <a:rPr lang="en-US" sz="2400" dirty="0">
                <a:latin typeface="Tahoma" panose="020B0604030504040204" pitchFamily="34" charset="0"/>
                <a:ea typeface="Calibri" panose="020F0502020204030204" pitchFamily="34" charset="0"/>
                <a:cs typeface="Times New Roman" panose="02020603050405020304" pitchFamily="18" charset="0"/>
              </a:rPr>
              <a:t>.</a:t>
            </a:r>
            <a:r>
              <a:rPr lang="en-US" sz="2400" b="1"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 14</a:t>
            </a:r>
            <a:r>
              <a:rPr lang="en-US" sz="2400" b="1" u="sng" baseline="30000" dirty="0">
                <a:solidFill>
                  <a:srgbClr val="C00000"/>
                </a:solidFill>
                <a:latin typeface="Tahoma" panose="020B0604030504040204" pitchFamily="34" charset="0"/>
                <a:ea typeface="Calibri" panose="020F0502020204030204" pitchFamily="34" charset="0"/>
                <a:cs typeface="Times New Roman" panose="02020603050405020304" pitchFamily="18" charset="0"/>
              </a:rPr>
              <a:t>th</a:t>
            </a:r>
            <a:r>
              <a:rPr lang="en-US" sz="2400" b="1"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 </a:t>
            </a:r>
            <a:r>
              <a:rPr lang="en-US" sz="2400" dirty="0">
                <a:latin typeface="Tahoma" panose="020B0604030504040204" pitchFamily="34" charset="0"/>
                <a:ea typeface="Calibri" panose="020F0502020204030204" pitchFamily="34" charset="0"/>
                <a:cs typeface="Times New Roman" panose="02020603050405020304" pitchFamily="18" charset="0"/>
              </a:rPr>
              <a:t>Amendment- defines all citizens as “all persons born or naturalized in the U.S.”</a:t>
            </a: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equal </a:t>
            </a:r>
            <a:r>
              <a:rPr lang="en-US" sz="2400" dirty="0">
                <a:latin typeface="Tahoma" panose="020B0604030504040204" pitchFamily="34" charset="0"/>
                <a:ea typeface="Calibri" panose="020F0502020204030204" pitchFamily="34" charset="0"/>
                <a:cs typeface="Times New Roman" panose="02020603050405020304" pitchFamily="18" charset="0"/>
              </a:rPr>
              <a:t>protection under the law and right to life, liberty, and the pursuit of </a:t>
            </a:r>
            <a:r>
              <a:rPr lang="en-US" sz="2400" dirty="0" smtClean="0">
                <a:latin typeface="Tahoma" panose="020B0604030504040204" pitchFamily="34" charset="0"/>
                <a:ea typeface="Calibri" panose="020F0502020204030204" pitchFamily="34" charset="0"/>
                <a:cs typeface="Times New Roman" panose="02020603050405020304" pitchFamily="18" charset="0"/>
              </a:rPr>
              <a:t>	happiness, any </a:t>
            </a:r>
            <a:r>
              <a:rPr lang="en-US" sz="2400" dirty="0">
                <a:latin typeface="Tahoma" panose="020B0604030504040204" pitchFamily="34" charset="0"/>
                <a:ea typeface="Calibri" panose="020F0502020204030204" pitchFamily="34" charset="0"/>
                <a:cs typeface="Times New Roman" panose="02020603050405020304" pitchFamily="18" charset="0"/>
              </a:rPr>
              <a:t>state denying any male citizen the right to vote would lose </a:t>
            </a:r>
            <a:r>
              <a:rPr lang="en-US" sz="2400" dirty="0" smtClean="0">
                <a:latin typeface="Tahoma" panose="020B0604030504040204" pitchFamily="34" charset="0"/>
                <a:ea typeface="Calibri" panose="020F0502020204030204" pitchFamily="34" charset="0"/>
                <a:cs typeface="Times New Roman" panose="02020603050405020304" pitchFamily="18" charset="0"/>
              </a:rPr>
              <a:t>	representation </a:t>
            </a:r>
            <a:r>
              <a:rPr lang="en-US" sz="2400" dirty="0">
                <a:latin typeface="Tahoma" panose="020B0604030504040204" pitchFamily="34" charset="0"/>
                <a:ea typeface="Calibri" panose="020F0502020204030204" pitchFamily="34" charset="0"/>
                <a:cs typeface="Times New Roman" panose="02020603050405020304" pitchFamily="18" charset="0"/>
              </a:rPr>
              <a:t>in Congress</a:t>
            </a: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E</a:t>
            </a:r>
            <a:r>
              <a:rPr lang="en-US" sz="2400" dirty="0">
                <a:latin typeface="Tahoma" panose="020B0604030504040204" pitchFamily="34" charset="0"/>
                <a:ea typeface="Calibri" panose="020F0502020204030204" pitchFamily="34" charset="0"/>
                <a:cs typeface="Times New Roman" panose="02020603050405020304" pitchFamily="18" charset="0"/>
              </a:rPr>
              <a:t>. Military Reconstruction Act of 1867- 5 military districts in the South with North </a:t>
            </a:r>
            <a:r>
              <a:rPr lang="en-US" sz="2400" dirty="0" smtClean="0">
                <a:latin typeface="Tahoma" panose="020B0604030504040204" pitchFamily="34" charset="0"/>
                <a:ea typeface="Calibri" panose="020F0502020204030204" pitchFamily="34" charset="0"/>
                <a:cs typeface="Times New Roman" panose="02020603050405020304" pitchFamily="18" charset="0"/>
              </a:rPr>
              <a:t>	occupation</a:t>
            </a:r>
            <a:endParaRPr lang="en-US" sz="2400" dirty="0">
              <a:latin typeface="Tahoma" panose="020B0604030504040204" pitchFamily="34" charset="0"/>
              <a:ea typeface="Calibri" panose="020F0502020204030204" pitchFamily="34" charset="0"/>
              <a:cs typeface="Times New Roman" panose="02020603050405020304" pitchFamily="18" charset="0"/>
            </a:endParaRPr>
          </a:p>
          <a:p>
            <a:pPr>
              <a:lnSpc>
                <a:spcPct val="130000"/>
              </a:lnSpc>
            </a:pPr>
            <a:r>
              <a:rPr lang="en-US" sz="2400" dirty="0">
                <a:latin typeface="Tahoma" panose="020B0604030504040204" pitchFamily="34" charset="0"/>
                <a:ea typeface="Calibri" panose="020F0502020204030204" pitchFamily="34" charset="0"/>
                <a:cs typeface="Times New Roman" panose="02020603050405020304" pitchFamily="18" charset="0"/>
              </a:rPr>
              <a:t> </a:t>
            </a:r>
            <a:r>
              <a:rPr lang="en-US" sz="2400" dirty="0" smtClean="0">
                <a:latin typeface="Tahoma" panose="020B0604030504040204" pitchFamily="34" charset="0"/>
                <a:ea typeface="Calibri" panose="020F0502020204030204" pitchFamily="34" charset="0"/>
                <a:cs typeface="Times New Roman" panose="02020603050405020304" pitchFamily="18" charset="0"/>
              </a:rPr>
              <a:t>   F</a:t>
            </a:r>
            <a:r>
              <a:rPr lang="en-US" sz="2400" dirty="0">
                <a:latin typeface="Tahoma" panose="020B0604030504040204" pitchFamily="34" charset="0"/>
                <a:ea typeface="Calibri" panose="020F0502020204030204" pitchFamily="34" charset="0"/>
                <a:cs typeface="Times New Roman" panose="02020603050405020304" pitchFamily="18" charset="0"/>
              </a:rPr>
              <a:t>. President </a:t>
            </a:r>
            <a:r>
              <a:rPr lang="en-US" sz="2400" b="1"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Johnson</a:t>
            </a:r>
            <a:r>
              <a:rPr lang="en-US" sz="2400" dirty="0">
                <a:solidFill>
                  <a:srgbClr val="C00000"/>
                </a:solidFill>
                <a:latin typeface="Tahoma" panose="020B0604030504040204" pitchFamily="34" charset="0"/>
                <a:ea typeface="Calibri" panose="020F0502020204030204" pitchFamily="34" charset="0"/>
                <a:cs typeface="Times New Roman" panose="02020603050405020304" pitchFamily="18" charset="0"/>
              </a:rPr>
              <a:t> </a:t>
            </a:r>
            <a:r>
              <a:rPr lang="en-US" sz="2400" dirty="0">
                <a:latin typeface="Tahoma" panose="020B0604030504040204" pitchFamily="34" charset="0"/>
                <a:ea typeface="Calibri" panose="020F0502020204030204" pitchFamily="34" charset="0"/>
                <a:cs typeface="Times New Roman" panose="02020603050405020304" pitchFamily="18" charset="0"/>
              </a:rPr>
              <a:t>didn’t like all these radical acts- treat the South appropriately to </a:t>
            </a:r>
            <a:r>
              <a:rPr lang="en-US" sz="2400" dirty="0" smtClean="0">
                <a:latin typeface="Tahoma" panose="020B0604030504040204" pitchFamily="34" charset="0"/>
                <a:ea typeface="Calibri" panose="020F0502020204030204" pitchFamily="34" charset="0"/>
                <a:cs typeface="Times New Roman" panose="02020603050405020304" pitchFamily="18" charset="0"/>
              </a:rPr>
              <a:t>	avoid conflict- </a:t>
            </a:r>
            <a:r>
              <a:rPr lang="en-US" sz="2400" dirty="0">
                <a:latin typeface="Tahoma" panose="020B0604030504040204" pitchFamily="34" charset="0"/>
                <a:ea typeface="Calibri" panose="020F0502020204030204" pitchFamily="34" charset="0"/>
                <a:cs typeface="Times New Roman" panose="02020603050405020304" pitchFamily="18" charset="0"/>
              </a:rPr>
              <a:t>Feb. 1868 the House brought </a:t>
            </a:r>
            <a:r>
              <a:rPr lang="en-US" sz="2400" b="1"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impeachment</a:t>
            </a:r>
            <a:r>
              <a:rPr lang="en-US" sz="2400" dirty="0">
                <a:solidFill>
                  <a:srgbClr val="C00000"/>
                </a:solidFill>
                <a:latin typeface="Tahoma" panose="020B0604030504040204" pitchFamily="34" charset="0"/>
                <a:ea typeface="Calibri" panose="020F0502020204030204" pitchFamily="34" charset="0"/>
                <a:cs typeface="Times New Roman" panose="02020603050405020304" pitchFamily="18" charset="0"/>
              </a:rPr>
              <a:t> </a:t>
            </a:r>
            <a:r>
              <a:rPr lang="en-US" sz="2400" dirty="0">
                <a:latin typeface="Tahoma" panose="020B0604030504040204" pitchFamily="34" charset="0"/>
                <a:ea typeface="Calibri" panose="020F0502020204030204" pitchFamily="34" charset="0"/>
                <a:cs typeface="Times New Roman" panose="02020603050405020304" pitchFamily="18" charset="0"/>
              </a:rPr>
              <a:t>proceedings against </a:t>
            </a:r>
            <a:r>
              <a:rPr lang="en-US" sz="2400" dirty="0" smtClean="0">
                <a:latin typeface="Tahoma" panose="020B0604030504040204" pitchFamily="34" charset="0"/>
                <a:ea typeface="Calibri" panose="020F0502020204030204" pitchFamily="34" charset="0"/>
                <a:cs typeface="Times New Roman" panose="02020603050405020304" pitchFamily="18" charset="0"/>
              </a:rPr>
              <a:t>	Johnson</a:t>
            </a:r>
            <a:r>
              <a:rPr lang="en-US" sz="2400" dirty="0">
                <a:latin typeface="Tahoma" panose="020B0604030504040204" pitchFamily="34" charset="0"/>
                <a:ea typeface="Calibri" panose="020F0502020204030204" pitchFamily="34" charset="0"/>
                <a:cs typeface="Times New Roman" panose="02020603050405020304" pitchFamily="18" charset="0"/>
              </a:rPr>
              <a:t>, by one </a:t>
            </a:r>
            <a:r>
              <a:rPr lang="en-US" sz="2400" dirty="0" smtClean="0">
                <a:latin typeface="Tahoma" panose="020B0604030504040204" pitchFamily="34" charset="0"/>
                <a:ea typeface="Calibri" panose="020F0502020204030204" pitchFamily="34" charset="0"/>
                <a:cs typeface="Times New Roman" panose="02020603050405020304" pitchFamily="18" charset="0"/>
              </a:rPr>
              <a:t>vote </a:t>
            </a:r>
            <a:r>
              <a:rPr lang="en-US" sz="2400" dirty="0">
                <a:latin typeface="Tahoma" panose="020B0604030504040204" pitchFamily="34" charset="0"/>
                <a:ea typeface="Calibri" panose="020F0502020204030204" pitchFamily="34" charset="0"/>
                <a:cs typeface="Times New Roman" panose="02020603050405020304" pitchFamily="18" charset="0"/>
              </a:rPr>
              <a:t>in the Senate, he was not removed from office</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875729" y="5658979"/>
            <a:ext cx="5120120" cy="646331"/>
          </a:xfrm>
          <a:prstGeom prst="rect">
            <a:avLst/>
          </a:prstGeom>
        </p:spPr>
        <p:txBody>
          <a:bodyPr wrap="none">
            <a:spAutoFit/>
          </a:bodyPr>
          <a:lstStyle/>
          <a:p>
            <a:r>
              <a:rPr lang="en-US" dirty="0">
                <a:hlinkClick r:id="rId2"/>
              </a:rPr>
              <a:t>https://</a:t>
            </a:r>
            <a:r>
              <a:rPr lang="en-US" dirty="0" smtClean="0">
                <a:hlinkClick r:id="rId2"/>
              </a:rPr>
              <a:t>www.youtube.com/watch?v=H11SE9M2oMY</a:t>
            </a:r>
            <a:endParaRPr lang="en-US" dirty="0" smtClean="0"/>
          </a:p>
          <a:p>
            <a:r>
              <a:rPr lang="en-US" dirty="0" smtClean="0"/>
              <a:t>2 min. PBS Johnson</a:t>
            </a:r>
            <a:endParaRPr lang="en-US" dirty="0"/>
          </a:p>
        </p:txBody>
      </p:sp>
      <p:pic>
        <p:nvPicPr>
          <p:cNvPr id="1026" name="Picture 2" descr="Image result for andrew john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387" y="4289297"/>
            <a:ext cx="1928719" cy="256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18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6858"/>
            <a:ext cx="12192000" cy="2232919"/>
          </a:xfrm>
          <a:prstGeom prst="rect">
            <a:avLst/>
          </a:prstGeom>
        </p:spPr>
        <p:txBody>
          <a:bodyPr wrap="square">
            <a:spAutoFit/>
          </a:bodyPr>
          <a:lstStyle/>
          <a:p>
            <a:pPr>
              <a:lnSpc>
                <a:spcPct val="130000"/>
              </a:lnSpc>
            </a:pPr>
            <a:r>
              <a:rPr lang="en-US" sz="2500" dirty="0">
                <a:latin typeface="Tahoma" panose="020B0604030504040204" pitchFamily="34" charset="0"/>
                <a:ea typeface="Calibri" panose="020F0502020204030204" pitchFamily="34" charset="0"/>
                <a:cs typeface="Times New Roman" panose="02020603050405020304" pitchFamily="18" charset="0"/>
              </a:rPr>
              <a:t>II. </a:t>
            </a:r>
            <a:r>
              <a:rPr lang="en-US" sz="2500" b="1"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Ulysses S. Grant </a:t>
            </a:r>
            <a:r>
              <a:rPr lang="en-US" sz="2500" dirty="0">
                <a:latin typeface="Tahoma" panose="020B0604030504040204" pitchFamily="34" charset="0"/>
                <a:ea typeface="Calibri" panose="020F0502020204030204" pitchFamily="34" charset="0"/>
                <a:cs typeface="Times New Roman" panose="02020603050405020304" pitchFamily="18" charset="0"/>
              </a:rPr>
              <a:t>wins the 1868 Presidential election</a:t>
            </a:r>
          </a:p>
          <a:p>
            <a:pPr>
              <a:lnSpc>
                <a:spcPct val="130000"/>
              </a:lnSpc>
            </a:pPr>
            <a:r>
              <a:rPr lang="en-US" sz="2500" dirty="0" smtClean="0">
                <a:latin typeface="Tahoma" panose="020B0604030504040204" pitchFamily="34" charset="0"/>
                <a:ea typeface="Calibri" panose="020F0502020204030204" pitchFamily="34" charset="0"/>
                <a:cs typeface="Times New Roman" panose="02020603050405020304" pitchFamily="18" charset="0"/>
              </a:rPr>
              <a:t>     A</a:t>
            </a:r>
            <a:r>
              <a:rPr lang="en-US" sz="2500" dirty="0">
                <a:latin typeface="Tahoma" panose="020B0604030504040204" pitchFamily="34" charset="0"/>
                <a:ea typeface="Calibri" panose="020F0502020204030204" pitchFamily="34" charset="0"/>
                <a:cs typeface="Times New Roman" panose="02020603050405020304" pitchFamily="18" charset="0"/>
              </a:rPr>
              <a:t>. </a:t>
            </a:r>
            <a:r>
              <a:rPr lang="en-US" sz="2500" b="1"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15</a:t>
            </a:r>
            <a:r>
              <a:rPr lang="en-US" sz="2500" b="1" u="sng" baseline="30000" dirty="0">
                <a:solidFill>
                  <a:srgbClr val="C00000"/>
                </a:solidFill>
                <a:latin typeface="Tahoma" panose="020B0604030504040204" pitchFamily="34" charset="0"/>
                <a:ea typeface="Calibri" panose="020F0502020204030204" pitchFamily="34" charset="0"/>
                <a:cs typeface="Times New Roman" panose="02020603050405020304" pitchFamily="18" charset="0"/>
              </a:rPr>
              <a:t>th</a:t>
            </a:r>
            <a:r>
              <a:rPr lang="en-US" sz="2500" dirty="0">
                <a:latin typeface="Tahoma" panose="020B0604030504040204" pitchFamily="34" charset="0"/>
                <a:ea typeface="Calibri" panose="020F0502020204030204" pitchFamily="34" charset="0"/>
                <a:cs typeface="Times New Roman" panose="02020603050405020304" pitchFamily="18" charset="0"/>
              </a:rPr>
              <a:t> Amendment- forbade any state to deny any citizen the right to vote </a:t>
            </a:r>
            <a:r>
              <a:rPr lang="en-US" sz="2500" dirty="0" smtClean="0">
                <a:latin typeface="Tahoma" panose="020B0604030504040204" pitchFamily="34" charset="0"/>
                <a:ea typeface="Calibri" panose="020F0502020204030204" pitchFamily="34" charset="0"/>
                <a:cs typeface="Times New Roman" panose="02020603050405020304" pitchFamily="18" charset="0"/>
              </a:rPr>
              <a:t>	because </a:t>
            </a:r>
            <a:r>
              <a:rPr lang="en-US" sz="2500" dirty="0">
                <a:latin typeface="Tahoma" panose="020B0604030504040204" pitchFamily="34" charset="0"/>
                <a:ea typeface="Calibri" panose="020F0502020204030204" pitchFamily="34" charset="0"/>
                <a:cs typeface="Times New Roman" panose="02020603050405020304" pitchFamily="18" charset="0"/>
              </a:rPr>
              <a:t>of </a:t>
            </a:r>
            <a:r>
              <a:rPr lang="en-US" sz="2500" dirty="0" smtClean="0">
                <a:latin typeface="Tahoma" panose="020B0604030504040204" pitchFamily="34" charset="0"/>
                <a:ea typeface="Calibri" panose="020F0502020204030204" pitchFamily="34" charset="0"/>
                <a:cs typeface="Times New Roman" panose="02020603050405020304" pitchFamily="18" charset="0"/>
              </a:rPr>
              <a:t>“</a:t>
            </a:r>
            <a:r>
              <a:rPr lang="en-US" sz="2500" dirty="0">
                <a:latin typeface="Tahoma" panose="020B0604030504040204" pitchFamily="34" charset="0"/>
                <a:ea typeface="Calibri" panose="020F0502020204030204" pitchFamily="34" charset="0"/>
                <a:cs typeface="Times New Roman" panose="02020603050405020304" pitchFamily="18" charset="0"/>
              </a:rPr>
              <a:t>race, color, or previous servitude”- African American men over 21 </a:t>
            </a:r>
            <a:r>
              <a:rPr lang="en-US" sz="2500" dirty="0" smtClean="0">
                <a:latin typeface="Tahoma" panose="020B0604030504040204" pitchFamily="34" charset="0"/>
                <a:ea typeface="Calibri" panose="020F0502020204030204" pitchFamily="34" charset="0"/>
                <a:cs typeface="Times New Roman" panose="02020603050405020304" pitchFamily="18" charset="0"/>
              </a:rPr>
              <a:t>	had the </a:t>
            </a:r>
            <a:r>
              <a:rPr lang="en-US" sz="2500" dirty="0">
                <a:latin typeface="Tahoma" panose="020B0604030504040204" pitchFamily="34" charset="0"/>
                <a:ea typeface="Calibri" panose="020F0502020204030204" pitchFamily="34" charset="0"/>
                <a:cs typeface="Times New Roman" panose="02020603050405020304" pitchFamily="18" charset="0"/>
              </a:rPr>
              <a:t>right to vote.</a:t>
            </a:r>
          </a:p>
          <a:p>
            <a:pPr>
              <a:lnSpc>
                <a:spcPct val="130000"/>
              </a:lnSpc>
            </a:pPr>
            <a:r>
              <a:rPr lang="en-US" sz="700" dirty="0">
                <a:latin typeface="Tahoma" panose="020B0604030504040204" pitchFamily="34" charset="0"/>
                <a:ea typeface="Calibri" panose="020F0502020204030204" pitchFamily="34" charset="0"/>
                <a:cs typeface="Times New Roman" panose="02020603050405020304" pitchFamily="18" charset="0"/>
              </a:rPr>
              <a:t> </a:t>
            </a:r>
            <a:endParaRPr lang="en-US"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7172" name="Picture 4" descr="Image result for president grant 50 dollar b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10" y="2988888"/>
            <a:ext cx="49530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president gra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835276"/>
            <a:ext cx="5304238" cy="29836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9781" y="5634244"/>
            <a:ext cx="4964629" cy="646331"/>
          </a:xfrm>
          <a:prstGeom prst="rect">
            <a:avLst/>
          </a:prstGeom>
        </p:spPr>
        <p:txBody>
          <a:bodyPr wrap="none">
            <a:spAutoFit/>
          </a:bodyPr>
          <a:lstStyle/>
          <a:p>
            <a:r>
              <a:rPr lang="en-US" dirty="0">
                <a:hlinkClick r:id="rId4"/>
              </a:rPr>
              <a:t>https://</a:t>
            </a:r>
            <a:r>
              <a:rPr lang="en-US" dirty="0" smtClean="0">
                <a:hlinkClick r:id="rId4"/>
              </a:rPr>
              <a:t>www.youtube.com/watch?v=TX9vO7U_tC4</a:t>
            </a:r>
            <a:endParaRPr lang="en-US" dirty="0" smtClean="0"/>
          </a:p>
          <a:p>
            <a:r>
              <a:rPr lang="en-US" dirty="0" smtClean="0"/>
              <a:t>Grant PBS 2 min</a:t>
            </a:r>
            <a:endParaRPr lang="en-US" dirty="0"/>
          </a:p>
        </p:txBody>
      </p:sp>
    </p:spTree>
    <p:extLst>
      <p:ext uri="{BB962C8B-B14F-4D97-AF65-F5344CB8AC3E}">
        <p14:creationId xmlns:p14="http://schemas.microsoft.com/office/powerpoint/2010/main" val="2798168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075459" cy="5573834"/>
          </a:xfrm>
          <a:prstGeom prst="rect">
            <a:avLst/>
          </a:prstGeom>
        </p:spPr>
        <p:txBody>
          <a:bodyPr wrap="square">
            <a:spAutoFit/>
          </a:bodyPr>
          <a:lstStyle/>
          <a:p>
            <a:pPr>
              <a:lnSpc>
                <a:spcPct val="130000"/>
              </a:lnSpc>
            </a:pPr>
            <a:r>
              <a:rPr lang="en-US" sz="2400" b="1" dirty="0">
                <a:latin typeface="Aharoni" panose="02010803020104030203" pitchFamily="2" charset="-79"/>
                <a:ea typeface="Calibri" panose="020F0502020204030204" pitchFamily="34" charset="0"/>
                <a:cs typeface="Times New Roman" panose="02020603050405020304" pitchFamily="18" charset="0"/>
              </a:rPr>
              <a:t>9.3 Reconstruction and the Southern Society</a:t>
            </a:r>
            <a:endParaRPr lang="en-US" sz="2400" dirty="0">
              <a:latin typeface="Tahoma" panose="020B0604030504040204" pitchFamily="34" charset="0"/>
              <a:ea typeface="Calibri" panose="020F0502020204030204" pitchFamily="34" charset="0"/>
              <a:cs typeface="Times New Roman" panose="02020603050405020304" pitchFamily="18" charset="0"/>
            </a:endParaRPr>
          </a:p>
          <a:p>
            <a:pPr>
              <a:lnSpc>
                <a:spcPct val="130000"/>
              </a:lnSpc>
            </a:pPr>
            <a:r>
              <a:rPr lang="en-US" sz="1000" dirty="0">
                <a:latin typeface="Tahoma" panose="020B0604030504040204" pitchFamily="34" charset="0"/>
                <a:ea typeface="Calibri" panose="020F0502020204030204" pitchFamily="34" charset="0"/>
                <a:cs typeface="Times New Roman" panose="02020603050405020304" pitchFamily="18" charset="0"/>
              </a:rPr>
              <a:t> </a:t>
            </a:r>
          </a:p>
          <a:p>
            <a:pPr>
              <a:lnSpc>
                <a:spcPct val="130000"/>
              </a:lnSpc>
            </a:pPr>
            <a:r>
              <a:rPr lang="en-US" sz="2400" dirty="0">
                <a:latin typeface="Tahoma" panose="020B0604030504040204" pitchFamily="34" charset="0"/>
                <a:ea typeface="Calibri" panose="020F0502020204030204" pitchFamily="34" charset="0"/>
                <a:cs typeface="Times New Roman" panose="02020603050405020304" pitchFamily="18" charset="0"/>
              </a:rPr>
              <a:t>I. New Southern Politics</a:t>
            </a: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A</a:t>
            </a:r>
            <a:r>
              <a:rPr lang="en-US" sz="2400" dirty="0">
                <a:latin typeface="Tahoma" panose="020B0604030504040204" pitchFamily="34" charset="0"/>
                <a:ea typeface="Calibri" panose="020F0502020204030204" pitchFamily="34" charset="0"/>
                <a:cs typeface="Times New Roman" panose="02020603050405020304" pitchFamily="18" charset="0"/>
              </a:rPr>
              <a:t>. Whites in the South who helped with Reconstruction was called </a:t>
            </a:r>
            <a:r>
              <a:rPr lang="en-US" sz="2400" b="1"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scalawags</a:t>
            </a:r>
            <a:r>
              <a:rPr lang="en-US" sz="2400" dirty="0">
                <a:latin typeface="Tahoma" panose="020B0604030504040204" pitchFamily="34" charset="0"/>
                <a:ea typeface="Calibri" panose="020F0502020204030204" pitchFamily="34" charset="0"/>
                <a:cs typeface="Times New Roman" panose="02020603050405020304" pitchFamily="18" charset="0"/>
              </a:rPr>
              <a:t>, </a:t>
            </a:r>
            <a:r>
              <a:rPr lang="en-US" sz="2400" dirty="0" smtClean="0">
                <a:latin typeface="Tahoma" panose="020B0604030504040204" pitchFamily="34" charset="0"/>
                <a:ea typeface="Calibri" panose="020F0502020204030204" pitchFamily="34" charset="0"/>
                <a:cs typeface="Times New Roman" panose="02020603050405020304" pitchFamily="18" charset="0"/>
              </a:rPr>
              <a:t>	Northerners </a:t>
            </a:r>
            <a:r>
              <a:rPr lang="en-US" sz="2400" dirty="0">
                <a:latin typeface="Tahoma" panose="020B0604030504040204" pitchFamily="34" charset="0"/>
                <a:ea typeface="Calibri" panose="020F0502020204030204" pitchFamily="34" charset="0"/>
                <a:cs typeface="Times New Roman" panose="02020603050405020304" pitchFamily="18" charset="0"/>
              </a:rPr>
              <a:t>that </a:t>
            </a:r>
            <a:r>
              <a:rPr lang="en-US" sz="2400" dirty="0" smtClean="0">
                <a:latin typeface="Tahoma" panose="020B0604030504040204" pitchFamily="34" charset="0"/>
                <a:ea typeface="Calibri" panose="020F0502020204030204" pitchFamily="34" charset="0"/>
                <a:cs typeface="Times New Roman" panose="02020603050405020304" pitchFamily="18" charset="0"/>
              </a:rPr>
              <a:t>went </a:t>
            </a:r>
            <a:r>
              <a:rPr lang="en-US" sz="2400" dirty="0">
                <a:latin typeface="Tahoma" panose="020B0604030504040204" pitchFamily="34" charset="0"/>
                <a:ea typeface="Calibri" panose="020F0502020204030204" pitchFamily="34" charset="0"/>
                <a:cs typeface="Times New Roman" panose="02020603050405020304" pitchFamily="18" charset="0"/>
              </a:rPr>
              <a:t>to the South after the war to prey on the South’s misery </a:t>
            </a:r>
            <a:r>
              <a:rPr lang="en-US" sz="2400" dirty="0" smtClean="0">
                <a:latin typeface="Tahoma" panose="020B0604030504040204" pitchFamily="34" charset="0"/>
                <a:ea typeface="Calibri" panose="020F0502020204030204" pitchFamily="34" charset="0"/>
                <a:cs typeface="Times New Roman" panose="02020603050405020304" pitchFamily="18" charset="0"/>
              </a:rPr>
              <a:t>	and </a:t>
            </a:r>
            <a:r>
              <a:rPr lang="en-US" sz="2400" dirty="0">
                <a:latin typeface="Tahoma" panose="020B0604030504040204" pitchFamily="34" charset="0"/>
                <a:ea typeface="Calibri" panose="020F0502020204030204" pitchFamily="34" charset="0"/>
                <a:cs typeface="Times New Roman" panose="02020603050405020304" pitchFamily="18" charset="0"/>
              </a:rPr>
              <a:t>to get rich were called </a:t>
            </a:r>
            <a:r>
              <a:rPr lang="en-US" sz="2400" b="1" u="sng" dirty="0" smtClean="0">
                <a:solidFill>
                  <a:srgbClr val="C00000"/>
                </a:solidFill>
                <a:latin typeface="Tahoma" panose="020B0604030504040204" pitchFamily="34" charset="0"/>
                <a:ea typeface="Calibri" panose="020F0502020204030204" pitchFamily="34" charset="0"/>
                <a:cs typeface="Times New Roman" panose="02020603050405020304" pitchFamily="18" charset="0"/>
              </a:rPr>
              <a:t>carpetbaggers</a:t>
            </a:r>
            <a:endParaRPr lang="en-US" sz="2400" b="1" u="sng" dirty="0">
              <a:solidFill>
                <a:srgbClr val="C00000"/>
              </a:solidFill>
              <a:latin typeface="Tahoma" panose="020B0604030504040204" pitchFamily="34" charset="0"/>
              <a:ea typeface="Calibri" panose="020F0502020204030204" pitchFamily="34" charset="0"/>
              <a:cs typeface="Times New Roman" panose="02020603050405020304" pitchFamily="18" charset="0"/>
            </a:endParaRP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B</a:t>
            </a:r>
            <a:r>
              <a:rPr lang="en-US" sz="2400" dirty="0">
                <a:latin typeface="Tahoma" panose="020B0604030504040204" pitchFamily="34" charset="0"/>
                <a:ea typeface="Calibri" panose="020F0502020204030204" pitchFamily="34" charset="0"/>
                <a:cs typeface="Times New Roman" panose="02020603050405020304" pitchFamily="18" charset="0"/>
              </a:rPr>
              <a:t>. African Americans were elected to office and became public servants.</a:t>
            </a: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C</a:t>
            </a:r>
            <a:r>
              <a:rPr lang="en-US" sz="2400" dirty="0">
                <a:latin typeface="Tahoma" panose="020B0604030504040204" pitchFamily="34" charset="0"/>
                <a:ea typeface="Calibri" panose="020F0502020204030204" pitchFamily="34" charset="0"/>
                <a:cs typeface="Times New Roman" panose="02020603050405020304" pitchFamily="18" charset="0"/>
              </a:rPr>
              <a:t>. </a:t>
            </a:r>
            <a:r>
              <a:rPr lang="en-US" sz="2400" b="1"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Hiram Rhodes Revels</a:t>
            </a:r>
            <a:r>
              <a:rPr lang="en-US" sz="2400" dirty="0">
                <a:latin typeface="Tahoma" panose="020B0604030504040204" pitchFamily="34" charset="0"/>
                <a:ea typeface="Calibri" panose="020F0502020204030204" pitchFamily="34" charset="0"/>
                <a:cs typeface="Times New Roman" panose="02020603050405020304" pitchFamily="18" charset="0"/>
              </a:rPr>
              <a:t>- 1870-first black senator</a:t>
            </a: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D</a:t>
            </a:r>
            <a:r>
              <a:rPr lang="en-US" sz="2400" dirty="0">
                <a:latin typeface="Tahoma" panose="020B0604030504040204" pitchFamily="34" charset="0"/>
                <a:ea typeface="Calibri" panose="020F0502020204030204" pitchFamily="34" charset="0"/>
                <a:cs typeface="Times New Roman" panose="02020603050405020304" pitchFamily="18" charset="0"/>
              </a:rPr>
              <a:t>. Southerners wanted the whites to remain in power- created secret societies  to help whites </a:t>
            </a:r>
            <a:r>
              <a:rPr lang="en-US" sz="2400" dirty="0" smtClean="0">
                <a:latin typeface="Tahoma" panose="020B0604030504040204" pitchFamily="34" charset="0"/>
                <a:ea typeface="Calibri" panose="020F0502020204030204" pitchFamily="34" charset="0"/>
                <a:cs typeface="Times New Roman" panose="02020603050405020304" pitchFamily="18" charset="0"/>
              </a:rPr>
              <a:t>retain </a:t>
            </a:r>
            <a:r>
              <a:rPr lang="en-US" sz="2400" dirty="0">
                <a:latin typeface="Tahoma" panose="020B0604030504040204" pitchFamily="34" charset="0"/>
                <a:ea typeface="Calibri" panose="020F0502020204030204" pitchFamily="34" charset="0"/>
                <a:cs typeface="Times New Roman" panose="02020603050405020304" pitchFamily="18" charset="0"/>
              </a:rPr>
              <a:t>power- </a:t>
            </a:r>
            <a:r>
              <a:rPr lang="en-US" sz="2400" b="1" u="sng" dirty="0">
                <a:solidFill>
                  <a:srgbClr val="C00000"/>
                </a:solidFill>
                <a:latin typeface="Tahoma" panose="020B0604030504040204" pitchFamily="34" charset="0"/>
                <a:ea typeface="Calibri" panose="020F0502020204030204" pitchFamily="34" charset="0"/>
                <a:cs typeface="Times New Roman" panose="02020603050405020304" pitchFamily="18" charset="0"/>
              </a:rPr>
              <a:t>Ku Klux Klan </a:t>
            </a:r>
            <a:r>
              <a:rPr lang="en-US" sz="2400" dirty="0">
                <a:latin typeface="Tahoma" panose="020B0604030504040204" pitchFamily="34" charset="0"/>
                <a:ea typeface="Calibri" panose="020F0502020204030204" pitchFamily="34" charset="0"/>
                <a:cs typeface="Times New Roman" panose="02020603050405020304" pitchFamily="18" charset="0"/>
              </a:rPr>
              <a:t>– KKK- burned crosses murdered hundreds of blacks and white </a:t>
            </a:r>
            <a:r>
              <a:rPr lang="en-US" sz="2400" dirty="0" smtClean="0">
                <a:latin typeface="Tahoma" panose="020B0604030504040204" pitchFamily="34" charset="0"/>
                <a:ea typeface="Calibri" panose="020F0502020204030204" pitchFamily="34" charset="0"/>
                <a:cs typeface="Times New Roman" panose="02020603050405020304" pitchFamily="18" charset="0"/>
              </a:rPr>
              <a:t>allies- </a:t>
            </a:r>
            <a:r>
              <a:rPr lang="en-US" sz="2400" dirty="0">
                <a:latin typeface="Tahoma" panose="020B0604030504040204" pitchFamily="34" charset="0"/>
                <a:ea typeface="Calibri" panose="020F0502020204030204" pitchFamily="34" charset="0"/>
                <a:cs typeface="Times New Roman" panose="02020603050405020304" pitchFamily="18" charset="0"/>
              </a:rPr>
              <a:t>frightened blacks from voting</a:t>
            </a:r>
          </a:p>
          <a:p>
            <a:pPr>
              <a:lnSpc>
                <a:spcPct val="130000"/>
              </a:lnSpc>
            </a:pPr>
            <a:r>
              <a:rPr lang="en-US" sz="2400" dirty="0" smtClean="0">
                <a:latin typeface="Tahoma" panose="020B0604030504040204" pitchFamily="34" charset="0"/>
                <a:ea typeface="Calibri" panose="020F0502020204030204" pitchFamily="34" charset="0"/>
                <a:cs typeface="Times New Roman" panose="02020603050405020304" pitchFamily="18" charset="0"/>
              </a:rPr>
              <a:t>    E</a:t>
            </a:r>
            <a:r>
              <a:rPr lang="en-US" sz="2400" dirty="0">
                <a:latin typeface="Tahoma" panose="020B0604030504040204" pitchFamily="34" charset="0"/>
                <a:ea typeface="Calibri" panose="020F0502020204030204" pitchFamily="34" charset="0"/>
                <a:cs typeface="Times New Roman" panose="02020603050405020304" pitchFamily="18" charset="0"/>
              </a:rPr>
              <a:t>. Tax increases to help rebuild the South</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887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eginning of KK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481" y="3492160"/>
            <a:ext cx="4471754" cy="32448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KK ral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222" y="0"/>
            <a:ext cx="4878273" cy="33772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KKK 1800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7850" y="108603"/>
            <a:ext cx="6534150" cy="36671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KKK 1800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7395" y="3912931"/>
            <a:ext cx="4255060" cy="265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600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TotalTime>
  <Words>352</Words>
  <Application>Microsoft Office PowerPoint</Application>
  <PresentationFormat>Widescreen</PresentationFormat>
  <Paragraphs>68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Aharoni</vt: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Dunlapcusd 323</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Brooks, Jody</dc:creator>
  <cp:lastModifiedBy>Brooks, Jody</cp:lastModifiedBy>
  <cp:revision>12</cp:revision>
  <dcterms:created xsi:type="dcterms:W3CDTF">2017-05-10T16:53:26Z</dcterms:created>
  <dcterms:modified xsi:type="dcterms:W3CDTF">2017-05-16T15:54:51Z</dcterms:modified>
</cp:coreProperties>
</file>